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9711" r:id="rId2"/>
    <p:sldId id="9702" r:id="rId3"/>
    <p:sldId id="9707" r:id="rId4"/>
    <p:sldId id="9692" r:id="rId5"/>
    <p:sldId id="9756" r:id="rId6"/>
    <p:sldId id="9706" r:id="rId7"/>
    <p:sldId id="9773" r:id="rId8"/>
    <p:sldId id="9683" r:id="rId9"/>
    <p:sldId id="9750" r:id="rId10"/>
    <p:sldId id="9724" r:id="rId11"/>
    <p:sldId id="9720" r:id="rId12"/>
    <p:sldId id="9723" r:id="rId13"/>
    <p:sldId id="9722" r:id="rId14"/>
    <p:sldId id="9721" r:id="rId15"/>
    <p:sldId id="9725" r:id="rId16"/>
    <p:sldId id="9726" r:id="rId17"/>
    <p:sldId id="9708" r:id="rId18"/>
    <p:sldId id="9742" r:id="rId19"/>
    <p:sldId id="9743" r:id="rId20"/>
    <p:sldId id="9762" r:id="rId21"/>
    <p:sldId id="9763" r:id="rId22"/>
    <p:sldId id="9730" r:id="rId23"/>
    <p:sldId id="9755" r:id="rId24"/>
    <p:sldId id="9744" r:id="rId25"/>
    <p:sldId id="9747" r:id="rId26"/>
    <p:sldId id="9746" r:id="rId27"/>
    <p:sldId id="9757" r:id="rId28"/>
    <p:sldId id="9745" r:id="rId29"/>
    <p:sldId id="9758" r:id="rId30"/>
    <p:sldId id="9759" r:id="rId31"/>
    <p:sldId id="9760" r:id="rId32"/>
    <p:sldId id="9761" r:id="rId33"/>
    <p:sldId id="9751" r:id="rId34"/>
    <p:sldId id="9764" r:id="rId35"/>
    <p:sldId id="9765" r:id="rId36"/>
    <p:sldId id="9766" r:id="rId37"/>
    <p:sldId id="9767" r:id="rId38"/>
    <p:sldId id="9768" r:id="rId39"/>
    <p:sldId id="9769" r:id="rId40"/>
    <p:sldId id="9770" r:id="rId41"/>
    <p:sldId id="9771" r:id="rId42"/>
    <p:sldId id="9772" r:id="rId43"/>
    <p:sldId id="9697" r:id="rId44"/>
    <p:sldId id="9712" r:id="rId45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050">
          <p15:clr>
            <a:srgbClr val="A4A3A4"/>
          </p15:clr>
        </p15:guide>
        <p15:guide id="2" orient="horz" pos="3820">
          <p15:clr>
            <a:srgbClr val="A4A3A4"/>
          </p15:clr>
        </p15:guide>
        <p15:guide id="3" pos="7588">
          <p15:clr>
            <a:srgbClr val="A4A3A4"/>
          </p15:clr>
        </p15:guide>
        <p15:guide id="4" pos="3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733D"/>
    <a:srgbClr val="8B372F"/>
    <a:srgbClr val="254061"/>
    <a:srgbClr val="0E90BE"/>
    <a:srgbClr val="F1615D"/>
    <a:srgbClr val="007E97"/>
    <a:srgbClr val="92100D"/>
    <a:srgbClr val="000000"/>
    <a:srgbClr val="0071C1"/>
    <a:srgbClr val="01B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7" autoAdjust="0"/>
    <p:restoredTop sz="96340" autoAdjust="0"/>
  </p:normalViewPr>
  <p:slideViewPr>
    <p:cSldViewPr>
      <p:cViewPr varScale="1">
        <p:scale>
          <a:sx n="74" d="100"/>
          <a:sy n="74" d="100"/>
        </p:scale>
        <p:origin x="802" y="24"/>
      </p:cViewPr>
      <p:guideLst>
        <p:guide pos="4050"/>
        <p:guide orient="horz" pos="3820"/>
        <p:guide pos="7588"/>
        <p:guide pos="376"/>
      </p:guideLst>
    </p:cSldViewPr>
  </p:slideViewPr>
  <p:outlineViewPr>
    <p:cViewPr>
      <p:scale>
        <a:sx n="100" d="100"/>
        <a:sy n="100" d="100"/>
      </p:scale>
      <p:origin x="0" y="-93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2022/11/15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040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541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51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617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770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228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194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399518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076203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38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125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233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524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612571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859358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629510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427975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3875984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0101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65829-4C48-4427-8C22-1EE18F5EB61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7519584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6340173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0265798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65829-4C48-4427-8C22-1EE18F5EB61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37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8526422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31414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8645393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8597103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4708193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418140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小芥末素材 </a:t>
            </a:r>
            <a:r>
              <a:rPr lang="en-US" altLang="zh-CN" dirty="0"/>
              <a:t>rosyhouse.taobao.com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0765157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435567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054226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12646-107E-4EAD-9573-39087FBC2611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小芥末素材 </a:t>
            </a:r>
            <a:r>
              <a:rPr lang="en-US" altLang="zh-CN" dirty="0"/>
              <a:t>rosyhouse.taobao.com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433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8ABE1-1340-4246-B6E2-0A4388059E5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65829-4C48-4427-8C22-1EE18F5EB61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65829-4C48-4427-8C22-1EE18F5EB6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12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" r="48728" b="5129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4407" y="2246811"/>
            <a:ext cx="10929938" cy="15503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8813" y="4098502"/>
            <a:ext cx="9001125" cy="18483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42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7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9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301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2022/11/15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93156" y="6704013"/>
            <a:ext cx="4072440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498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tags" Target="../tags/tag17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lens.org/datasets/movielens/100k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hyperlink" Target="https://grouplens.org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andas.pydata.or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1423975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301.7363" TargetMode="External"/><Relationship Id="rId5" Type="http://schemas.openxmlformats.org/officeDocument/2006/relationships/hyperlink" Target="https://ieeexplore.ieee.org/abstract/document/5680904" TargetMode="External"/><Relationship Id="rId4" Type="http://schemas.openxmlformats.org/officeDocument/2006/relationships/hyperlink" Target="https://citeseerx.ist.psu.edu/viewdoc/download?doi=10.1.1.423.3952&amp;rep=rep1&amp;type=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image" Target="../media/image2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1.jpe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1" t="14978" b="16651"/>
          <a:stretch>
            <a:fillRect/>
          </a:stretch>
        </p:blipFill>
        <p:spPr>
          <a:xfrm>
            <a:off x="0" y="12671"/>
            <a:ext cx="12858750" cy="7232650"/>
          </a:xfrm>
        </p:spPr>
      </p:pic>
      <p:sp>
        <p:nvSpPr>
          <p:cNvPr id="22" name="Half Frame 1"/>
          <p:cNvSpPr/>
          <p:nvPr/>
        </p:nvSpPr>
        <p:spPr>
          <a:xfrm>
            <a:off x="5271620" y="159941"/>
            <a:ext cx="914853" cy="914853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3" name="Half Frame 6"/>
          <p:cNvSpPr/>
          <p:nvPr/>
        </p:nvSpPr>
        <p:spPr>
          <a:xfrm rot="16200000" flipV="1">
            <a:off x="11765950" y="6162099"/>
            <a:ext cx="794516" cy="794516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43156" y="508618"/>
            <a:ext cx="68049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GIỮA KỲ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Phương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pháp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đánh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giá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hệ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thống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gợi</a:t>
            </a:r>
            <a:r>
              <a:rPr lang="en-US" sz="3200" b="1" dirty="0">
                <a:solidFill>
                  <a:schemeClr val="bg1"/>
                </a:solidFill>
              </a:rPr>
              <a:t> ý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Nhóm</a:t>
            </a:r>
            <a:r>
              <a:rPr lang="en-US" sz="3200" b="1" dirty="0">
                <a:solidFill>
                  <a:schemeClr val="bg1"/>
                </a:solidFill>
              </a:rPr>
              <a:t>: 5vs1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7" name="TextBox 38"/>
          <p:cNvSpPr>
            <a:spLocks noChangeArrowheads="1"/>
          </p:cNvSpPr>
          <p:nvPr/>
        </p:nvSpPr>
        <p:spPr bwMode="auto">
          <a:xfrm>
            <a:off x="5643156" y="2406956"/>
            <a:ext cx="8193291" cy="403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Thành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viên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nhóm</a:t>
            </a:r>
            <a:endParaRPr lang="en-US" altLang="zh-CN" sz="28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Nguyễn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Văn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Mạnh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44.01.104.137</a:t>
            </a:r>
          </a:p>
          <a:p>
            <a:pPr lvl="1"/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Hoàng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Trung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Nam		44.01.104.145</a:t>
            </a:r>
          </a:p>
          <a:p>
            <a:pPr lvl="1"/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Trịnh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Ngọc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Huy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44.01.104.100</a:t>
            </a:r>
          </a:p>
          <a:p>
            <a:pPr lvl="1"/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Đinh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Phát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Toàn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46.01.104.185</a:t>
            </a:r>
          </a:p>
          <a:p>
            <a:pPr lvl="1"/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Nguyễn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Ngọc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Danh	          46.01.104.022</a:t>
            </a:r>
          </a:p>
          <a:p>
            <a:pPr algn="ctr"/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Giảng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viên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hướng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dẫn</a:t>
            </a:r>
            <a:r>
              <a:rPr lang="en-US" altLang="zh-CN" sz="2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altLang="zh-CN" sz="32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ThS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en-US" altLang="zh-CN" sz="32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Trần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Thanh </a:t>
            </a:r>
            <a:r>
              <a:rPr lang="en-US" altLang="zh-CN" sz="3200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Nhã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endParaRPr lang="en-US" altLang="zh-CN" sz="28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730413" y="6322540"/>
            <a:ext cx="430242" cy="430242"/>
            <a:chOff x="1397676" y="5393375"/>
            <a:chExt cx="1127118" cy="1127118"/>
          </a:xfrm>
        </p:grpSpPr>
        <p:grpSp>
          <p:nvGrpSpPr>
            <p:cNvPr id="29" name="组合 28"/>
            <p:cNvGrpSpPr/>
            <p:nvPr/>
          </p:nvGrpSpPr>
          <p:grpSpPr>
            <a:xfrm>
              <a:off x="1397676" y="5393375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1640450" y="5666393"/>
              <a:ext cx="649086" cy="626022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31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32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10433606" y="6339659"/>
            <a:ext cx="430242" cy="430242"/>
            <a:chOff x="5580489" y="5517147"/>
            <a:chExt cx="1127118" cy="1127118"/>
          </a:xfrm>
        </p:grpSpPr>
        <p:grpSp>
          <p:nvGrpSpPr>
            <p:cNvPr id="36" name="组合 35"/>
            <p:cNvGrpSpPr/>
            <p:nvPr/>
          </p:nvGrpSpPr>
          <p:grpSpPr>
            <a:xfrm>
              <a:off x="5580489" y="5517147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 36"/>
            <p:cNvSpPr/>
            <p:nvPr/>
          </p:nvSpPr>
          <p:spPr bwMode="auto">
            <a:xfrm>
              <a:off x="5849608" y="5808072"/>
              <a:ext cx="679814" cy="521192"/>
            </a:xfrm>
            <a:custGeom>
              <a:avLst/>
              <a:gdLst>
                <a:gd name="connsiteX0" fmla="*/ 14829 w 563476"/>
                <a:gd name="connsiteY0" fmla="*/ 416347 h 432000"/>
                <a:gd name="connsiteX1" fmla="*/ 556062 w 563476"/>
                <a:gd name="connsiteY1" fmla="*/ 416347 h 432000"/>
                <a:gd name="connsiteX2" fmla="*/ 563476 w 563476"/>
                <a:gd name="connsiteY2" fmla="*/ 424174 h 432000"/>
                <a:gd name="connsiteX3" fmla="*/ 556062 w 563476"/>
                <a:gd name="connsiteY3" fmla="*/ 432000 h 432000"/>
                <a:gd name="connsiteX4" fmla="*/ 14829 w 563476"/>
                <a:gd name="connsiteY4" fmla="*/ 432000 h 432000"/>
                <a:gd name="connsiteX5" fmla="*/ 0 w 563476"/>
                <a:gd name="connsiteY5" fmla="*/ 424174 h 432000"/>
                <a:gd name="connsiteX6" fmla="*/ 14829 w 563476"/>
                <a:gd name="connsiteY6" fmla="*/ 416347 h 432000"/>
                <a:gd name="connsiteX7" fmla="*/ 428869 w 563476"/>
                <a:gd name="connsiteY7" fmla="*/ 200347 h 432000"/>
                <a:gd name="connsiteX8" fmla="*/ 510260 w 563476"/>
                <a:gd name="connsiteY8" fmla="*/ 200347 h 432000"/>
                <a:gd name="connsiteX9" fmla="*/ 510260 w 563476"/>
                <a:gd name="connsiteY9" fmla="*/ 372521 h 432000"/>
                <a:gd name="connsiteX10" fmla="*/ 428869 w 563476"/>
                <a:gd name="connsiteY10" fmla="*/ 372521 h 432000"/>
                <a:gd name="connsiteX11" fmla="*/ 303652 w 563476"/>
                <a:gd name="connsiteY11" fmla="*/ 118956 h 432000"/>
                <a:gd name="connsiteX12" fmla="*/ 385043 w 563476"/>
                <a:gd name="connsiteY12" fmla="*/ 118956 h 432000"/>
                <a:gd name="connsiteX13" fmla="*/ 385043 w 563476"/>
                <a:gd name="connsiteY13" fmla="*/ 372521 h 432000"/>
                <a:gd name="connsiteX14" fmla="*/ 303652 w 563476"/>
                <a:gd name="connsiteY14" fmla="*/ 372521 h 432000"/>
                <a:gd name="connsiteX15" fmla="*/ 72001 w 563476"/>
                <a:gd name="connsiteY15" fmla="*/ 97044 h 432000"/>
                <a:gd name="connsiteX16" fmla="*/ 153392 w 563476"/>
                <a:gd name="connsiteY16" fmla="*/ 97044 h 432000"/>
                <a:gd name="connsiteX17" fmla="*/ 153392 w 563476"/>
                <a:gd name="connsiteY17" fmla="*/ 372521 h 432000"/>
                <a:gd name="connsiteX18" fmla="*/ 72001 w 563476"/>
                <a:gd name="connsiteY18" fmla="*/ 372521 h 432000"/>
                <a:gd name="connsiteX19" fmla="*/ 190957 w 563476"/>
                <a:gd name="connsiteY19" fmla="*/ 0 h 432000"/>
                <a:gd name="connsiteX20" fmla="*/ 272348 w 563476"/>
                <a:gd name="connsiteY20" fmla="*/ 0 h 432000"/>
                <a:gd name="connsiteX21" fmla="*/ 272348 w 563476"/>
                <a:gd name="connsiteY21" fmla="*/ 372521 h 432000"/>
                <a:gd name="connsiteX22" fmla="*/ 190957 w 563476"/>
                <a:gd name="connsiteY22" fmla="*/ 372521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3476" h="432000">
                  <a:moveTo>
                    <a:pt x="14829" y="416347"/>
                  </a:moveTo>
                  <a:cubicBezTo>
                    <a:pt x="556062" y="416347"/>
                    <a:pt x="556062" y="416347"/>
                    <a:pt x="556062" y="416347"/>
                  </a:cubicBezTo>
                  <a:cubicBezTo>
                    <a:pt x="556062" y="416347"/>
                    <a:pt x="563476" y="416347"/>
                    <a:pt x="563476" y="424174"/>
                  </a:cubicBezTo>
                  <a:cubicBezTo>
                    <a:pt x="563476" y="432000"/>
                    <a:pt x="556062" y="432000"/>
                    <a:pt x="556062" y="432000"/>
                  </a:cubicBezTo>
                  <a:lnTo>
                    <a:pt x="14829" y="432000"/>
                  </a:lnTo>
                  <a:cubicBezTo>
                    <a:pt x="7414" y="432000"/>
                    <a:pt x="0" y="432000"/>
                    <a:pt x="0" y="424174"/>
                  </a:cubicBezTo>
                  <a:cubicBezTo>
                    <a:pt x="0" y="416347"/>
                    <a:pt x="7414" y="416347"/>
                    <a:pt x="14829" y="416347"/>
                  </a:cubicBezTo>
                  <a:close/>
                  <a:moveTo>
                    <a:pt x="428869" y="200347"/>
                  </a:moveTo>
                  <a:lnTo>
                    <a:pt x="510260" y="200347"/>
                  </a:lnTo>
                  <a:lnTo>
                    <a:pt x="510260" y="372521"/>
                  </a:lnTo>
                  <a:lnTo>
                    <a:pt x="428869" y="372521"/>
                  </a:lnTo>
                  <a:close/>
                  <a:moveTo>
                    <a:pt x="303652" y="118956"/>
                  </a:moveTo>
                  <a:lnTo>
                    <a:pt x="385043" y="118956"/>
                  </a:lnTo>
                  <a:lnTo>
                    <a:pt x="385043" y="372521"/>
                  </a:lnTo>
                  <a:lnTo>
                    <a:pt x="303652" y="372521"/>
                  </a:lnTo>
                  <a:close/>
                  <a:moveTo>
                    <a:pt x="72001" y="97044"/>
                  </a:moveTo>
                  <a:lnTo>
                    <a:pt x="153392" y="97044"/>
                  </a:lnTo>
                  <a:lnTo>
                    <a:pt x="153392" y="372521"/>
                  </a:lnTo>
                  <a:lnTo>
                    <a:pt x="72001" y="372521"/>
                  </a:lnTo>
                  <a:close/>
                  <a:moveTo>
                    <a:pt x="190957" y="0"/>
                  </a:moveTo>
                  <a:lnTo>
                    <a:pt x="272348" y="0"/>
                  </a:lnTo>
                  <a:lnTo>
                    <a:pt x="272348" y="372521"/>
                  </a:lnTo>
                  <a:lnTo>
                    <a:pt x="190957" y="37252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1827442" y="6320880"/>
            <a:ext cx="430242" cy="430242"/>
            <a:chOff x="9690559" y="5640919"/>
            <a:chExt cx="1127118" cy="1127118"/>
          </a:xfrm>
        </p:grpSpPr>
        <p:grpSp>
          <p:nvGrpSpPr>
            <p:cNvPr id="41" name="组合 40"/>
            <p:cNvGrpSpPr/>
            <p:nvPr/>
          </p:nvGrpSpPr>
          <p:grpSpPr>
            <a:xfrm>
              <a:off x="9690559" y="5640919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5" name="同心圆 4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92111" y="760401"/>
                <a:ext cx="3825869" cy="382587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0018158" y="5934910"/>
              <a:ext cx="444804" cy="571770"/>
              <a:chOff x="9200670" y="4312941"/>
              <a:chExt cx="360197" cy="463013"/>
            </a:xfrm>
            <a:solidFill>
              <a:srgbClr val="C00000"/>
            </a:solidFill>
          </p:grpSpPr>
          <p:sp>
            <p:nvSpPr>
              <p:cNvPr id="43" name="Freeform 109"/>
              <p:cNvSpPr>
                <a:spLocks noEditPoints="1"/>
              </p:cNvSpPr>
              <p:nvPr/>
            </p:nvSpPr>
            <p:spPr bwMode="auto">
              <a:xfrm flipH="1">
                <a:off x="9200670" y="4312941"/>
                <a:ext cx="360197" cy="463013"/>
              </a:xfrm>
              <a:custGeom>
                <a:avLst/>
                <a:gdLst>
                  <a:gd name="T0" fmla="*/ 208 w 224"/>
                  <a:gd name="T1" fmla="*/ 0 h 288"/>
                  <a:gd name="T2" fmla="*/ 16 w 224"/>
                  <a:gd name="T3" fmla="*/ 0 h 288"/>
                  <a:gd name="T4" fmla="*/ 0 w 224"/>
                  <a:gd name="T5" fmla="*/ 16 h 288"/>
                  <a:gd name="T6" fmla="*/ 0 w 224"/>
                  <a:gd name="T7" fmla="*/ 272 h 288"/>
                  <a:gd name="T8" fmla="*/ 16 w 224"/>
                  <a:gd name="T9" fmla="*/ 288 h 288"/>
                  <a:gd name="T10" fmla="*/ 176 w 224"/>
                  <a:gd name="T11" fmla="*/ 288 h 288"/>
                  <a:gd name="T12" fmla="*/ 176 w 224"/>
                  <a:gd name="T13" fmla="*/ 144 h 288"/>
                  <a:gd name="T14" fmla="*/ 224 w 224"/>
                  <a:gd name="T15" fmla="*/ 144 h 288"/>
                  <a:gd name="T16" fmla="*/ 224 w 224"/>
                  <a:gd name="T17" fmla="*/ 16 h 288"/>
                  <a:gd name="T18" fmla="*/ 208 w 224"/>
                  <a:gd name="T19" fmla="*/ 0 h 288"/>
                  <a:gd name="T20" fmla="*/ 168 w 224"/>
                  <a:gd name="T21" fmla="*/ 104 h 288"/>
                  <a:gd name="T22" fmla="*/ 56 w 224"/>
                  <a:gd name="T23" fmla="*/ 104 h 288"/>
                  <a:gd name="T24" fmla="*/ 56 w 224"/>
                  <a:gd name="T25" fmla="*/ 88 h 288"/>
                  <a:gd name="T26" fmla="*/ 168 w 224"/>
                  <a:gd name="T27" fmla="*/ 88 h 288"/>
                  <a:gd name="T28" fmla="*/ 168 w 224"/>
                  <a:gd name="T29" fmla="*/ 104 h 288"/>
                  <a:gd name="T30" fmla="*/ 168 w 224"/>
                  <a:gd name="T31" fmla="*/ 72 h 288"/>
                  <a:gd name="T32" fmla="*/ 56 w 224"/>
                  <a:gd name="T33" fmla="*/ 72 h 288"/>
                  <a:gd name="T34" fmla="*/ 56 w 224"/>
                  <a:gd name="T35" fmla="*/ 56 h 288"/>
                  <a:gd name="T36" fmla="*/ 168 w 224"/>
                  <a:gd name="T37" fmla="*/ 56 h 288"/>
                  <a:gd name="T38" fmla="*/ 168 w 224"/>
                  <a:gd name="T39" fmla="*/ 7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4" h="288">
                    <a:moveTo>
                      <a:pt x="208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81"/>
                      <a:pt x="7" y="288"/>
                      <a:pt x="16" y="288"/>
                    </a:cubicBezTo>
                    <a:cubicBezTo>
                      <a:pt x="176" y="288"/>
                      <a:pt x="176" y="288"/>
                      <a:pt x="176" y="288"/>
                    </a:cubicBezTo>
                    <a:cubicBezTo>
                      <a:pt x="176" y="144"/>
                      <a:pt x="176" y="144"/>
                      <a:pt x="176" y="144"/>
                    </a:cubicBezTo>
                    <a:cubicBezTo>
                      <a:pt x="224" y="144"/>
                      <a:pt x="224" y="144"/>
                      <a:pt x="224" y="14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4" y="7"/>
                      <a:pt x="217" y="0"/>
                      <a:pt x="208" y="0"/>
                    </a:cubicBezTo>
                    <a:close/>
                    <a:moveTo>
                      <a:pt x="168" y="104"/>
                    </a:moveTo>
                    <a:cubicBezTo>
                      <a:pt x="56" y="104"/>
                      <a:pt x="56" y="104"/>
                      <a:pt x="56" y="104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168" y="88"/>
                      <a:pt x="168" y="88"/>
                      <a:pt x="168" y="88"/>
                    </a:cubicBezTo>
                    <a:lnTo>
                      <a:pt x="168" y="104"/>
                    </a:lnTo>
                    <a:close/>
                    <a:moveTo>
                      <a:pt x="168" y="72"/>
                    </a:move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168" y="56"/>
                      <a:pt x="168" y="56"/>
                      <a:pt x="168" y="56"/>
                    </a:cubicBezTo>
                    <a:lnTo>
                      <a:pt x="168" y="72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8565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任意多边形 43"/>
              <p:cNvSpPr>
                <a:spLocks noChangeArrowheads="1"/>
              </p:cNvSpPr>
              <p:nvPr/>
            </p:nvSpPr>
            <p:spPr bwMode="auto">
              <a:xfrm flipH="1">
                <a:off x="9222222" y="4490367"/>
                <a:ext cx="51067" cy="201531"/>
              </a:xfrm>
              <a:custGeom>
                <a:avLst/>
                <a:gdLst>
                  <a:gd name="connsiteX0" fmla="*/ 51067 w 51067"/>
                  <a:gd name="connsiteY0" fmla="*/ 149783 h 201531"/>
                  <a:gd name="connsiteX1" fmla="*/ 0 w 51067"/>
                  <a:gd name="connsiteY1" fmla="*/ 149783 h 201531"/>
                  <a:gd name="connsiteX2" fmla="*/ 0 w 51067"/>
                  <a:gd name="connsiteY2" fmla="*/ 201531 h 201531"/>
                  <a:gd name="connsiteX3" fmla="*/ 25533 w 51067"/>
                  <a:gd name="connsiteY3" fmla="*/ 201531 h 201531"/>
                  <a:gd name="connsiteX4" fmla="*/ 51067 w 51067"/>
                  <a:gd name="connsiteY4" fmla="*/ 175657 h 201531"/>
                  <a:gd name="connsiteX5" fmla="*/ 51067 w 51067"/>
                  <a:gd name="connsiteY5" fmla="*/ 149783 h 201531"/>
                  <a:gd name="connsiteX6" fmla="*/ 51067 w 51067"/>
                  <a:gd name="connsiteY6" fmla="*/ 74552 h 201531"/>
                  <a:gd name="connsiteX7" fmla="*/ 0 w 51067"/>
                  <a:gd name="connsiteY7" fmla="*/ 74552 h 201531"/>
                  <a:gd name="connsiteX8" fmla="*/ 0 w 51067"/>
                  <a:gd name="connsiteY8" fmla="*/ 126300 h 201531"/>
                  <a:gd name="connsiteX9" fmla="*/ 51067 w 51067"/>
                  <a:gd name="connsiteY9" fmla="*/ 126300 h 201531"/>
                  <a:gd name="connsiteX10" fmla="*/ 51067 w 51067"/>
                  <a:gd name="connsiteY10" fmla="*/ 0 h 201531"/>
                  <a:gd name="connsiteX11" fmla="*/ 0 w 51067"/>
                  <a:gd name="connsiteY11" fmla="*/ 0 h 201531"/>
                  <a:gd name="connsiteX12" fmla="*/ 0 w 51067"/>
                  <a:gd name="connsiteY12" fmla="*/ 51069 h 201531"/>
                  <a:gd name="connsiteX13" fmla="*/ 51067 w 51067"/>
                  <a:gd name="connsiteY13" fmla="*/ 51069 h 20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067" h="201531">
                    <a:moveTo>
                      <a:pt x="51067" y="149783"/>
                    </a:moveTo>
                    <a:cubicBezTo>
                      <a:pt x="0" y="149783"/>
                      <a:pt x="0" y="149783"/>
                      <a:pt x="0" y="149783"/>
                    </a:cubicBezTo>
                    <a:lnTo>
                      <a:pt x="0" y="201531"/>
                    </a:lnTo>
                    <a:cubicBezTo>
                      <a:pt x="25533" y="201531"/>
                      <a:pt x="25533" y="201531"/>
                      <a:pt x="25533" y="201531"/>
                    </a:cubicBezTo>
                    <a:cubicBezTo>
                      <a:pt x="39896" y="201531"/>
                      <a:pt x="51067" y="190211"/>
                      <a:pt x="51067" y="175657"/>
                    </a:cubicBezTo>
                    <a:cubicBezTo>
                      <a:pt x="51067" y="149783"/>
                      <a:pt x="51067" y="149783"/>
                      <a:pt x="51067" y="149783"/>
                    </a:cubicBezTo>
                    <a:close/>
                    <a:moveTo>
                      <a:pt x="51067" y="74552"/>
                    </a:moveTo>
                    <a:lnTo>
                      <a:pt x="0" y="74552"/>
                    </a:lnTo>
                    <a:lnTo>
                      <a:pt x="0" y="126300"/>
                    </a:lnTo>
                    <a:lnTo>
                      <a:pt x="51067" y="126300"/>
                    </a:lnTo>
                    <a:close/>
                    <a:moveTo>
                      <a:pt x="51067" y="0"/>
                    </a:moveTo>
                    <a:lnTo>
                      <a:pt x="0" y="0"/>
                    </a:lnTo>
                    <a:lnTo>
                      <a:pt x="0" y="51069"/>
                    </a:lnTo>
                    <a:lnTo>
                      <a:pt x="51067" y="51069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8565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1115508" y="6330269"/>
            <a:ext cx="430242" cy="430242"/>
            <a:chOff x="7654445" y="4368208"/>
            <a:chExt cx="1127118" cy="1127118"/>
          </a:xfrm>
        </p:grpSpPr>
        <p:grpSp>
          <p:nvGrpSpPr>
            <p:cNvPr id="48" name="组合 47"/>
            <p:cNvGrpSpPr/>
            <p:nvPr/>
          </p:nvGrpSpPr>
          <p:grpSpPr>
            <a:xfrm>
              <a:off x="7654445" y="4368208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Freeform 177"/>
            <p:cNvSpPr>
              <a:spLocks noEditPoints="1"/>
            </p:cNvSpPr>
            <p:nvPr/>
          </p:nvSpPr>
          <p:spPr bwMode="auto">
            <a:xfrm>
              <a:off x="7919691" y="4567006"/>
              <a:ext cx="596626" cy="603948"/>
            </a:xfrm>
            <a:custGeom>
              <a:avLst/>
              <a:gdLst>
                <a:gd name="T0" fmla="*/ 46 w 69"/>
                <a:gd name="T1" fmla="*/ 16 h 70"/>
                <a:gd name="T2" fmla="*/ 46 w 69"/>
                <a:gd name="T3" fmla="*/ 34 h 70"/>
                <a:gd name="T4" fmla="*/ 55 w 69"/>
                <a:gd name="T5" fmla="*/ 25 h 70"/>
                <a:gd name="T6" fmla="*/ 46 w 69"/>
                <a:gd name="T7" fmla="*/ 16 h 70"/>
                <a:gd name="T8" fmla="*/ 61 w 69"/>
                <a:gd name="T9" fmla="*/ 9 h 70"/>
                <a:gd name="T10" fmla="*/ 29 w 69"/>
                <a:gd name="T11" fmla="*/ 9 h 70"/>
                <a:gd name="T12" fmla="*/ 26 w 69"/>
                <a:gd name="T13" fmla="*/ 37 h 70"/>
                <a:gd name="T14" fmla="*/ 20 w 69"/>
                <a:gd name="T15" fmla="*/ 43 h 70"/>
                <a:gd name="T16" fmla="*/ 27 w 69"/>
                <a:gd name="T17" fmla="*/ 50 h 70"/>
                <a:gd name="T18" fmla="*/ 33 w 69"/>
                <a:gd name="T19" fmla="*/ 44 h 70"/>
                <a:gd name="T20" fmla="*/ 61 w 69"/>
                <a:gd name="T21" fmla="*/ 41 h 70"/>
                <a:gd name="T22" fmla="*/ 61 w 69"/>
                <a:gd name="T23" fmla="*/ 9 h 70"/>
                <a:gd name="T24" fmla="*/ 34 w 69"/>
                <a:gd name="T25" fmla="*/ 36 h 70"/>
                <a:gd name="T26" fmla="*/ 34 w 69"/>
                <a:gd name="T27" fmla="*/ 14 h 70"/>
                <a:gd name="T28" fmla="*/ 56 w 69"/>
                <a:gd name="T29" fmla="*/ 14 h 70"/>
                <a:gd name="T30" fmla="*/ 56 w 69"/>
                <a:gd name="T31" fmla="*/ 36 h 70"/>
                <a:gd name="T32" fmla="*/ 34 w 69"/>
                <a:gd name="T33" fmla="*/ 36 h 70"/>
                <a:gd name="T34" fmla="*/ 17 w 69"/>
                <a:gd name="T35" fmla="*/ 43 h 70"/>
                <a:gd name="T36" fmla="*/ 0 w 69"/>
                <a:gd name="T37" fmla="*/ 58 h 70"/>
                <a:gd name="T38" fmla="*/ 11 w 69"/>
                <a:gd name="T39" fmla="*/ 70 h 70"/>
                <a:gd name="T40" fmla="*/ 27 w 69"/>
                <a:gd name="T41" fmla="*/ 52 h 70"/>
                <a:gd name="T42" fmla="*/ 17 w 69"/>
                <a:gd name="T43" fmla="*/ 4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70">
                  <a:moveTo>
                    <a:pt x="46" y="16"/>
                  </a:moveTo>
                  <a:cubicBezTo>
                    <a:pt x="50" y="21"/>
                    <a:pt x="52" y="26"/>
                    <a:pt x="46" y="34"/>
                  </a:cubicBezTo>
                  <a:cubicBezTo>
                    <a:pt x="51" y="34"/>
                    <a:pt x="55" y="30"/>
                    <a:pt x="55" y="25"/>
                  </a:cubicBezTo>
                  <a:cubicBezTo>
                    <a:pt x="55" y="20"/>
                    <a:pt x="51" y="16"/>
                    <a:pt x="46" y="16"/>
                  </a:cubicBezTo>
                  <a:close/>
                  <a:moveTo>
                    <a:pt x="61" y="9"/>
                  </a:moveTo>
                  <a:cubicBezTo>
                    <a:pt x="52" y="0"/>
                    <a:pt x="38" y="0"/>
                    <a:pt x="29" y="9"/>
                  </a:cubicBezTo>
                  <a:cubicBezTo>
                    <a:pt x="22" y="16"/>
                    <a:pt x="21" y="28"/>
                    <a:pt x="26" y="37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2" y="49"/>
                    <a:pt x="53" y="48"/>
                    <a:pt x="61" y="41"/>
                  </a:cubicBezTo>
                  <a:cubicBezTo>
                    <a:pt x="69" y="32"/>
                    <a:pt x="69" y="18"/>
                    <a:pt x="61" y="9"/>
                  </a:cubicBezTo>
                  <a:close/>
                  <a:moveTo>
                    <a:pt x="34" y="36"/>
                  </a:moveTo>
                  <a:cubicBezTo>
                    <a:pt x="28" y="30"/>
                    <a:pt x="28" y="20"/>
                    <a:pt x="34" y="14"/>
                  </a:cubicBezTo>
                  <a:cubicBezTo>
                    <a:pt x="40" y="8"/>
                    <a:pt x="50" y="8"/>
                    <a:pt x="56" y="14"/>
                  </a:cubicBezTo>
                  <a:cubicBezTo>
                    <a:pt x="62" y="20"/>
                    <a:pt x="62" y="30"/>
                    <a:pt x="56" y="36"/>
                  </a:cubicBezTo>
                  <a:cubicBezTo>
                    <a:pt x="50" y="42"/>
                    <a:pt x="40" y="42"/>
                    <a:pt x="34" y="36"/>
                  </a:cubicBezTo>
                  <a:close/>
                  <a:moveTo>
                    <a:pt x="17" y="43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27" y="52"/>
                    <a:pt x="27" y="52"/>
                    <a:pt x="27" y="52"/>
                  </a:cubicBezTo>
                  <a:lnTo>
                    <a:pt x="17" y="4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52" name="直接连接符 51"/>
          <p:cNvCxnSpPr>
            <a:cxnSpLocks/>
          </p:cNvCxnSpPr>
          <p:nvPr/>
        </p:nvCxnSpPr>
        <p:spPr>
          <a:xfrm>
            <a:off x="6458691" y="2176165"/>
            <a:ext cx="5087059" cy="0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Tobu - Sunburs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90156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 tmFilter="0,0; .5, 1; 1, 1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2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grpId="0" nodeType="withEffect" p14:presetBounceEnd="28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3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2" presetClass="entr" presetSubtype="0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1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3"/>
                    </p:tgtEl>
                  </p:cMediaNode>
                </p:audio>
              </p:childTnLst>
            </p:cTn>
          </p:par>
        </p:tnLst>
        <p:bldLst>
          <p:bldP spid="22" grpId="0" animBg="1"/>
          <p:bldP spid="23" grpId="0" animBg="1"/>
          <p:bldP spid="26" grpId="0"/>
          <p:bldP spid="2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 tmFilter="0,0; .5, 1; 1, 1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2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2" presetClass="entr" presetSubtype="0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1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3"/>
                    </p:tgtEl>
                  </p:cMediaNode>
                </p:audio>
              </p:childTnLst>
            </p:cTn>
          </p:par>
        </p:tnLst>
        <p:bldLst>
          <p:bldP spid="22" grpId="0" animBg="1"/>
          <p:bldP spid="23" grpId="0" animBg="1"/>
          <p:bldP spid="26" grpId="0"/>
          <p:bldP spid="27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524720" y="1528093"/>
            <a:ext cx="1072919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Wingdings" panose="05000000000000000000" pitchFamily="2" charset="2"/>
              <a:buChar char="q"/>
            </a:pPr>
            <a:r>
              <a:rPr lang="en-US" altLang="zh-CN" sz="6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Tiêu</a:t>
            </a:r>
            <a:r>
              <a:rPr lang="en-US" altLang="zh-CN" sz="6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chí</a:t>
            </a:r>
            <a:r>
              <a:rPr lang="en-US" altLang="zh-CN" sz="6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định</a:t>
            </a:r>
            <a:r>
              <a:rPr lang="en-US" altLang="zh-CN" sz="6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tính</a:t>
            </a:r>
            <a:endParaRPr lang="zh-CN" altLang="en-US" sz="66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740744" y="2692995"/>
            <a:ext cx="11305256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3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03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右箭头 3"/>
          <p:cNvSpPr/>
          <p:nvPr/>
        </p:nvSpPr>
        <p:spPr>
          <a:xfrm>
            <a:off x="594808" y="2766948"/>
            <a:ext cx="2808312" cy="125435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668735" y="3024793"/>
            <a:ext cx="2372426" cy="73866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Tính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mới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của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của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gợi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ý</a:t>
            </a:r>
          </a:p>
        </p:txBody>
      </p:sp>
      <p:sp>
        <p:nvSpPr>
          <p:cNvPr id="9" name="TextBox 10"/>
          <p:cNvSpPr txBox="1"/>
          <p:nvPr/>
        </p:nvSpPr>
        <p:spPr>
          <a:xfrm>
            <a:off x="3540099" y="1240061"/>
            <a:ext cx="8505900" cy="4928722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ý.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ý:</a:t>
            </a:r>
          </a:p>
          <a:p>
            <a:pPr marL="98298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8298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8298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546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右箭头 3"/>
          <p:cNvSpPr/>
          <p:nvPr/>
        </p:nvSpPr>
        <p:spPr>
          <a:xfrm>
            <a:off x="594808" y="2766948"/>
            <a:ext cx="2808312" cy="125435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668735" y="3000303"/>
            <a:ext cx="2372426" cy="10464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</a:t>
            </a:r>
          </a:p>
          <a:p>
            <a:pPr algn="just" eaLnBrk="1" hangingPunct="1">
              <a:spcBef>
                <a:spcPct val="0"/>
              </a:spcBef>
              <a:buNone/>
              <a:defRPr/>
            </a:pPr>
            <a:endParaRPr lang="en-US" altLang="zh-CN" sz="20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3511155" y="943296"/>
            <a:ext cx="8505900" cy="3811621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lường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Mối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2FF194-5573-86B0-E3A7-EED63311E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332" y="5035000"/>
            <a:ext cx="10141911" cy="1254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406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右箭头 3"/>
          <p:cNvSpPr/>
          <p:nvPr/>
        </p:nvSpPr>
        <p:spPr>
          <a:xfrm>
            <a:off x="594808" y="2766948"/>
            <a:ext cx="2808312" cy="125435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626443" y="3024793"/>
            <a:ext cx="2372426" cy="73866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Độ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bao 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phủ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của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các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gợi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ý</a:t>
            </a:r>
          </a:p>
        </p:txBody>
      </p:sp>
      <p:sp>
        <p:nvSpPr>
          <p:cNvPr id="9" name="TextBox 10"/>
          <p:cNvSpPr txBox="1"/>
          <p:nvPr/>
        </p:nvSpPr>
        <p:spPr>
          <a:xfrm>
            <a:off x="3564545" y="1095276"/>
            <a:ext cx="8505900" cy="4928722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 bao phủ của hệ thống gợi ý là thước đo số lượng lĩnh vực mà danh sách các sản phẩm gợi ý được tạo ra thuộc về chúng, số lĩnh vực này có bao trùm được hệ thống hay không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ngẫu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user/item,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trăm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ý.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lường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off-line.</a:t>
            </a:r>
          </a:p>
        </p:txBody>
      </p:sp>
    </p:spTree>
    <p:extLst>
      <p:ext uri="{BB962C8B-B14F-4D97-AF65-F5344CB8AC3E}">
        <p14:creationId xmlns:p14="http://schemas.microsoft.com/office/powerpoint/2010/main" val="174070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右箭头 3"/>
          <p:cNvSpPr/>
          <p:nvPr/>
        </p:nvSpPr>
        <p:spPr>
          <a:xfrm>
            <a:off x="594808" y="2766948"/>
            <a:ext cx="2808312" cy="125435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594808" y="2989183"/>
            <a:ext cx="2372426" cy="10464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>
              <a:defRPr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lòng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None/>
              <a:defRPr/>
            </a:pPr>
            <a:endParaRPr lang="en-US" altLang="zh-CN" sz="20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3540099" y="597966"/>
            <a:ext cx="9225980" cy="603671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lòng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phó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(Explicit)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lòng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ngầm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(Implicit)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(Short term):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(Long term):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50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524720" y="1672109"/>
            <a:ext cx="10081119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Wingdings" panose="05000000000000000000" pitchFamily="2" charset="2"/>
              <a:buChar char="q"/>
            </a:pPr>
            <a:r>
              <a:rPr lang="en-US" altLang="zh-CN" sz="6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Tiêu</a:t>
            </a:r>
            <a:r>
              <a:rPr lang="en-US" altLang="zh-CN" sz="6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chí</a:t>
            </a:r>
            <a:r>
              <a:rPr lang="en-US" altLang="zh-CN" sz="6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định</a:t>
            </a:r>
            <a:r>
              <a:rPr lang="en-US" altLang="zh-CN" sz="6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6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lượng</a:t>
            </a:r>
            <a:endParaRPr lang="en-US" altLang="zh-CN" sz="66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097280" lvl="1" indent="-457200">
              <a:buFont typeface="Wingdings" panose="05000000000000000000" pitchFamily="2" charset="2"/>
              <a:buChar char="ü"/>
            </a:pP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0" lvl="1" indent="-457200">
              <a:buFont typeface="Wingdings" panose="05000000000000000000" pitchFamily="2" charset="2"/>
              <a:buChar char="ü"/>
            </a:pP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740744" y="2692995"/>
            <a:ext cx="1130525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altLang="zh-CN" sz="32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758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-2"/>
              <p:cNvSpPr/>
              <p:nvPr>
                <p:custDataLst>
                  <p:tags r:id="rId1"/>
                </p:custDataLst>
              </p:nvPr>
            </p:nvSpPr>
            <p:spPr>
              <a:xfrm>
                <a:off x="308695" y="808013"/>
                <a:ext cx="11449272" cy="45861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Wingdings" panose="05000000000000000000" pitchFamily="2" charset="2"/>
                  <a:buChar char="ü"/>
                </a:pPr>
                <a:r>
                  <a:rPr lang="en-US" sz="36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Đánh</a:t>
                </a:r>
                <a:r>
                  <a:rPr lang="en-US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độ</a:t>
                </a:r>
                <a:r>
                  <a:rPr lang="en-US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chính</a:t>
                </a:r>
                <a:r>
                  <a:rPr lang="en-US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xác</a:t>
                </a:r>
                <a:r>
                  <a:rPr lang="en-US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dự</a:t>
                </a:r>
                <a:r>
                  <a:rPr lang="en-US" sz="3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đoán</a:t>
                </a:r>
                <a:endParaRPr 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Việc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đánh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tính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chính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xác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dự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đoán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thể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sử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dụng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1097280" lvl="1" indent="-457200">
                  <a:buFont typeface="Arial" panose="020B0604020202020204" pitchFamily="34" charset="0"/>
                  <a:buChar char="•"/>
                </a:pP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Sai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bình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trung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bình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(MSE - Mean Square Error)</a:t>
                </a:r>
              </a:p>
              <a:p>
                <a:pPr marL="1097280" lvl="1" indent="-457200">
                  <a:buFont typeface="Arial" panose="020B0604020202020204" pitchFamily="34" charset="0"/>
                  <a:buChar char="•"/>
                </a:pP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Căn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sai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bình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trung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bình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(RMSE - Root Mean Square Error)</a:t>
                </a:r>
              </a:p>
              <a:p>
                <a:pPr marL="1097280" lvl="1" indent="-457200">
                  <a:buFont typeface="Arial" panose="020B0604020202020204" pitchFamily="34" charset="0"/>
                  <a:buChar char="•"/>
                </a:pP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Sai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tuyệt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đối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trung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bình</a:t>
                </a:r>
                <a:r>
                  <a:rPr lang="en-US" sz="3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(MAE - Mean Absolute Error).</a:t>
                </a:r>
              </a:p>
              <a:p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Tính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chính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xác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dự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đoán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đo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trên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quan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sát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trị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dự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đoán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đánh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mục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trị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đánh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thực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tế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mục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2" name="矩形-2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308695" y="808013"/>
                <a:ext cx="11449272" cy="4586192"/>
              </a:xfrm>
              <a:prstGeom prst="rect">
                <a:avLst/>
              </a:prstGeom>
              <a:blipFill>
                <a:blip r:embed="rId7"/>
                <a:stretch>
                  <a:fillRect l="-1438" t="-2261" b="-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69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49030" y="1023595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65"/>
          <p:cNvGrpSpPr/>
          <p:nvPr/>
        </p:nvGrpSpPr>
        <p:grpSpPr>
          <a:xfrm>
            <a:off x="5545472" y="173038"/>
            <a:ext cx="1538628" cy="1701113"/>
            <a:chOff x="3419864" y="1304397"/>
            <a:chExt cx="1094533" cy="1209746"/>
          </a:xfrm>
        </p:grpSpPr>
        <p:sp>
          <p:nvSpPr>
            <p:cNvPr id="45" name="Freeform 44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49705"/>
              <a:endParaRPr lang="en-US" sz="281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506892" y="1468512"/>
              <a:ext cx="920473" cy="5909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449705"/>
              <a:r>
                <a:rPr lang="en-US" altLang="zh-CN" sz="48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MSE</a:t>
              </a:r>
              <a:endParaRPr lang="en-US" sz="45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1234436" y="1920376"/>
            <a:ext cx="10160689" cy="4081504"/>
            <a:chOff x="5707948" y="1613688"/>
            <a:chExt cx="1739122" cy="871296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 Placeholder 3"/>
                <p:cNvSpPr txBox="1"/>
                <p:nvPr/>
              </p:nvSpPr>
              <p:spPr>
                <a:xfrm>
                  <a:off x="5707948" y="1613688"/>
                  <a:ext cx="1739122" cy="871296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>
                  <a:lvl1pPr marL="0" indent="0" algn="ctr">
                    <a:buNone/>
                    <a:defRPr sz="16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defRPr>
                  </a:lvl1pPr>
                  <a:lvl2pPr marL="457200" indent="0">
                    <a:buNone/>
                    <a:defRPr sz="1200"/>
                  </a:lvl2pPr>
                  <a:lvl3pPr marL="914400" indent="0">
                    <a:buNone/>
                    <a:defRPr sz="1000"/>
                  </a:lvl3pPr>
                  <a:lvl4pPr marL="1371600" indent="0">
                    <a:buNone/>
                    <a:defRPr sz="900"/>
                  </a:lvl4pPr>
                  <a:lvl5pPr marL="1828800" indent="0">
                    <a:buNone/>
                    <a:defRPr sz="900"/>
                  </a:lvl5pPr>
                  <a:lvl6pPr marL="2286000" indent="0">
                    <a:buNone/>
                    <a:defRPr sz="900"/>
                  </a:lvl6pPr>
                  <a:lvl7pPr marL="2743200" indent="0">
                    <a:buNone/>
                    <a:defRPr sz="900"/>
                  </a:lvl7pPr>
                  <a:lvl8pPr marL="3200400" indent="0">
                    <a:buNone/>
                    <a:defRPr sz="900"/>
                  </a:lvl8pPr>
                  <a:lvl9pPr marL="3657600" indent="0">
                    <a:buNone/>
                    <a:defRPr sz="900"/>
                  </a:lvl9pPr>
                </a:lstStyle>
                <a:p>
                  <a:pPr marL="342900" indent="-342900" algn="l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MSE (Mean Square Error)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tính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trung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bình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của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bình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phương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sai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số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giữa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giá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trị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thực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tế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giá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trị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dự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đoán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  <a:p>
                  <a:pPr marL="342900" indent="-342900" algn="l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MSE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thước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đo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chất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lượng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của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một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công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cụ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ước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tính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-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nó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luôn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không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âm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các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giá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trị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càng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gần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0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càng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tốt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  <a:p>
                  <a:pPr marL="342900" indent="-342900" algn="l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Giả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sử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bài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toán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dự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đoán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giá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nhà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Coi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giá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trị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thực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tế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của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nhà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thứ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còn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giá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trị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dự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đoán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của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căn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nhà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đó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Vậy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MSE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có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thể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được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tính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như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sau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</a:t>
                  </a:r>
                </a:p>
                <a:p>
                  <a:pPr marL="342900" indent="-342900" algn="l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MSE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càng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thấp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thì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dự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báo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càng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tốt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  <a:p>
                  <a:pPr defTabSz="1285240">
                    <a:spcBef>
                      <a:spcPct val="20000"/>
                    </a:spcBef>
                    <a:defRPr/>
                  </a:pPr>
                  <a:endParaRPr lang="en-US" sz="11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7948" y="1613688"/>
                  <a:ext cx="1739122" cy="871296"/>
                </a:xfrm>
                <a:prstGeom prst="rect">
                  <a:avLst/>
                </a:prstGeom>
                <a:blipFill>
                  <a:blip r:embed="rId3"/>
                  <a:stretch>
                    <a:fillRect l="-16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384115C-7A9C-B1B3-A4F3-8586778BF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23" y="5272509"/>
            <a:ext cx="4192080" cy="1152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49030" y="1023595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65"/>
          <p:cNvGrpSpPr/>
          <p:nvPr/>
        </p:nvGrpSpPr>
        <p:grpSpPr>
          <a:xfrm>
            <a:off x="5545472" y="173038"/>
            <a:ext cx="1538628" cy="1701113"/>
            <a:chOff x="3419864" y="1304397"/>
            <a:chExt cx="1094533" cy="1209746"/>
          </a:xfrm>
        </p:grpSpPr>
        <p:sp>
          <p:nvSpPr>
            <p:cNvPr id="45" name="Freeform 44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49705"/>
              <a:endParaRPr lang="en-US" sz="281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0229" y="1468512"/>
              <a:ext cx="1093802" cy="5581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449705"/>
              <a:r>
                <a:rPr lang="en-US" sz="45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RMSE</a:t>
              </a: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1234436" y="1633895"/>
            <a:ext cx="10160689" cy="4654479"/>
            <a:chOff x="5707948" y="1552531"/>
            <a:chExt cx="1739122" cy="993611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 Placeholder 3"/>
                <p:cNvSpPr txBox="1"/>
                <p:nvPr/>
              </p:nvSpPr>
              <p:spPr>
                <a:xfrm>
                  <a:off x="5707948" y="1552531"/>
                  <a:ext cx="1739122" cy="993611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>
                  <a:lvl1pPr marL="0" indent="0" algn="ctr">
                    <a:buNone/>
                    <a:defRPr sz="16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defRPr>
                  </a:lvl1pPr>
                  <a:lvl2pPr marL="457200" indent="0">
                    <a:buNone/>
                    <a:defRPr sz="1200"/>
                  </a:lvl2pPr>
                  <a:lvl3pPr marL="914400" indent="0">
                    <a:buNone/>
                    <a:defRPr sz="1000"/>
                  </a:lvl3pPr>
                  <a:lvl4pPr marL="1371600" indent="0">
                    <a:buNone/>
                    <a:defRPr sz="900"/>
                  </a:lvl4pPr>
                  <a:lvl5pPr marL="1828800" indent="0">
                    <a:buNone/>
                    <a:defRPr sz="900"/>
                  </a:lvl5pPr>
                  <a:lvl6pPr marL="2286000" indent="0">
                    <a:buNone/>
                    <a:defRPr sz="900"/>
                  </a:lvl6pPr>
                  <a:lvl7pPr marL="2743200" indent="0">
                    <a:buNone/>
                    <a:defRPr sz="900"/>
                  </a:lvl7pPr>
                  <a:lvl8pPr marL="3200400" indent="0">
                    <a:buNone/>
                    <a:defRPr sz="900"/>
                  </a:lvl8pPr>
                  <a:lvl9pPr marL="3657600" indent="0">
                    <a:buNone/>
                    <a:defRPr sz="900"/>
                  </a:lvl9pPr>
                </a:lstStyle>
                <a:p>
                  <a:pPr marL="342900" indent="-342900" algn="l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Root Mean Square Error (RMSE)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căn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bậc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hai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của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mức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trung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bình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của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các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sai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số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bình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phương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RMSE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độ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lệch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chuẩn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của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các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phần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dư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(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sai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số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dự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đoán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).</a:t>
                  </a:r>
                </a:p>
                <a:p>
                  <a:pPr marL="342900" indent="-342900" algn="l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Phần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dư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thước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đo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khoảng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cách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từ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các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điểm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dữ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liệu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đường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hồi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quy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; RMSE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thước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đo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mức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độ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dàn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trải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của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những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phần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dư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này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nó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cho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bạn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biết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mức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độ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tập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trung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của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dữ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liệu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xung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quanh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đường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phù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hợp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nhất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  <a:p>
                  <a:pPr marL="342900" indent="-342900" algn="l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𝑹𝑴𝑺𝑬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𝑴𝑺𝑬</m:t>
                          </m:r>
                        </m:e>
                      </m:ra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a14:m>
                  <a:endPara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342900" indent="-342900" algn="l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RMSE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luôn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i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không</a:t>
                  </a:r>
                  <a:r>
                    <a:rPr lang="en-US" sz="2400" i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i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âm</a:t>
                  </a:r>
                  <a:r>
                    <a:rPr lang="en-US" sz="2400" i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và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giá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trị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0. RMSD </a:t>
                  </a:r>
                  <a:r>
                    <a:rPr lang="en-US" sz="2400" i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thấp</a:t>
                  </a:r>
                  <a:r>
                    <a:rPr lang="en-US" sz="2400" i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i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hơn</a:t>
                  </a:r>
                  <a:r>
                    <a:rPr lang="en-US" sz="2400" i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sẽ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tốt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hơn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RMSD </a:t>
                  </a:r>
                  <a:r>
                    <a:rPr lang="en-US" sz="2400" i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cao</a:t>
                  </a:r>
                  <a:r>
                    <a:rPr lang="en-US" sz="2400" i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i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hơn</a:t>
                  </a:r>
                  <a:r>
                    <a:rPr lang="en-US" sz="2400" i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  <a:p>
                  <a:pPr algn="l" defTabSz="1285240">
                    <a:spcBef>
                      <a:spcPct val="20000"/>
                    </a:spcBef>
                    <a:defRPr/>
                  </a:pPr>
                  <a:endParaRPr lang="en-US" sz="11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7948" y="1552531"/>
                  <a:ext cx="1739122" cy="993611"/>
                </a:xfrm>
                <a:prstGeom prst="rect">
                  <a:avLst/>
                </a:prstGeom>
                <a:blipFill>
                  <a:blip r:embed="rId3"/>
                  <a:stretch>
                    <a:fillRect l="-1680" r="-4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81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49030" y="1023595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65"/>
          <p:cNvGrpSpPr/>
          <p:nvPr/>
        </p:nvGrpSpPr>
        <p:grpSpPr>
          <a:xfrm>
            <a:off x="5545472" y="173038"/>
            <a:ext cx="1538628" cy="1701113"/>
            <a:chOff x="3419864" y="1304397"/>
            <a:chExt cx="1094533" cy="1209746"/>
          </a:xfrm>
        </p:grpSpPr>
        <p:sp>
          <p:nvSpPr>
            <p:cNvPr id="45" name="Freeform 44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49705"/>
              <a:endParaRPr lang="en-US" sz="281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506893" y="1468512"/>
              <a:ext cx="920473" cy="5581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449705"/>
              <a:r>
                <a:rPr lang="en-US" sz="45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MAE</a:t>
              </a: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1234436" y="1643572"/>
            <a:ext cx="10160689" cy="4635113"/>
            <a:chOff x="5707948" y="1554597"/>
            <a:chExt cx="1739122" cy="989477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07948" y="1554597"/>
              <a:ext cx="1739122" cy="98947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Squared Error (MSE)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tìm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thấy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bình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phương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bình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giữa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giá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trị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thực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tế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MSE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thước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đo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chất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lượng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một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công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cụ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ước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tính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-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nó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luôn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âm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giá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trị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càng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gần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0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càng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tốt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algn="l">
                <a:lnSpc>
                  <a:spcPct val="150000"/>
                </a:lnSpc>
              </a:pPr>
              <a:endPara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MAE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tổng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hòa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thành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phần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Bất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đồng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về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lượng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bất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đồng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về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bổ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MAE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mạnh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mẽ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hơn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đối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với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yếu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tố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ngoại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so (outliers)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với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MSE</a:t>
              </a:r>
              <a:endPara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 defTabSz="1285240">
                <a:spcBef>
                  <a:spcPct val="20000"/>
                </a:spcBef>
                <a:defRPr/>
              </a:pPr>
              <a:endPara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EBEB982-6668-1113-B9EF-A79856D8F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80" y="3385506"/>
            <a:ext cx="3442387" cy="973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424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"/>
          <p:cNvGrpSpPr/>
          <p:nvPr/>
        </p:nvGrpSpPr>
        <p:grpSpPr bwMode="auto">
          <a:xfrm>
            <a:off x="1676644" y="2735532"/>
            <a:ext cx="3687573" cy="2261354"/>
            <a:chOff x="2072242" y="1513229"/>
            <a:chExt cx="3094324" cy="1896449"/>
          </a:xfrm>
        </p:grpSpPr>
        <p:sp>
          <p:nvSpPr>
            <p:cNvPr id="33" name="椭圆 4"/>
            <p:cNvSpPr/>
            <p:nvPr/>
          </p:nvSpPr>
          <p:spPr bwMode="auto">
            <a:xfrm rot="1748642">
              <a:off x="2072242" y="1513229"/>
              <a:ext cx="1573837" cy="746788"/>
            </a:xfrm>
            <a:custGeom>
              <a:avLst/>
              <a:gdLst>
                <a:gd name="T0" fmla="*/ 0 w 2134918"/>
                <a:gd name="T1" fmla="*/ 1012045 h 1012045"/>
                <a:gd name="T2" fmla="*/ 1067459 w 2134918"/>
                <a:gd name="T3" fmla="*/ 0 h 1012045"/>
                <a:gd name="T4" fmla="*/ 2134918 w 2134918"/>
                <a:gd name="T5" fmla="*/ 1012045 h 101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4918" h="1012045">
                  <a:moveTo>
                    <a:pt x="0" y="1012045"/>
                  </a:moveTo>
                  <a:cubicBezTo>
                    <a:pt x="28964" y="447977"/>
                    <a:pt x="495896" y="0"/>
                    <a:pt x="1067459" y="0"/>
                  </a:cubicBezTo>
                  <a:cubicBezTo>
                    <a:pt x="1639022" y="0"/>
                    <a:pt x="2105955" y="447977"/>
                    <a:pt x="2134918" y="1012045"/>
                  </a:cubicBezTo>
                </a:path>
              </a:pathLst>
            </a:custGeom>
            <a:noFill/>
            <a:ln w="25400" cap="flat" cmpd="sng">
              <a:solidFill>
                <a:srgbClr val="042E60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6406" tIns="48203" rIns="96406" bIns="48203" anchor="ctr"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椭圆 4"/>
            <p:cNvSpPr/>
            <p:nvPr/>
          </p:nvSpPr>
          <p:spPr bwMode="auto">
            <a:xfrm rot="1748643" flipV="1">
              <a:off x="3158906" y="2877661"/>
              <a:ext cx="1121762" cy="532017"/>
            </a:xfrm>
            <a:custGeom>
              <a:avLst/>
              <a:gdLst>
                <a:gd name="T0" fmla="*/ 0 w 2134918"/>
                <a:gd name="T1" fmla="*/ 1012045 h 1012045"/>
                <a:gd name="T2" fmla="*/ 1067459 w 2134918"/>
                <a:gd name="T3" fmla="*/ 0 h 1012045"/>
                <a:gd name="T4" fmla="*/ 2134918 w 2134918"/>
                <a:gd name="T5" fmla="*/ 1012045 h 101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4918" h="1012045">
                  <a:moveTo>
                    <a:pt x="0" y="1012045"/>
                  </a:moveTo>
                  <a:cubicBezTo>
                    <a:pt x="28964" y="447977"/>
                    <a:pt x="495896" y="0"/>
                    <a:pt x="1067459" y="0"/>
                  </a:cubicBezTo>
                  <a:cubicBezTo>
                    <a:pt x="1639022" y="0"/>
                    <a:pt x="2105955" y="447977"/>
                    <a:pt x="2134918" y="1012045"/>
                  </a:cubicBezTo>
                </a:path>
              </a:pathLst>
            </a:custGeom>
            <a:noFill/>
            <a:ln w="25400" cap="flat" cmpd="sng">
              <a:solidFill>
                <a:srgbClr val="042E60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6406" tIns="48203" rIns="96406" bIns="48203" anchor="ctr"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椭圆 4"/>
            <p:cNvSpPr/>
            <p:nvPr/>
          </p:nvSpPr>
          <p:spPr bwMode="auto">
            <a:xfrm rot="1748642">
              <a:off x="4392985" y="3020842"/>
              <a:ext cx="773581" cy="366376"/>
            </a:xfrm>
            <a:custGeom>
              <a:avLst/>
              <a:gdLst>
                <a:gd name="T0" fmla="*/ 0 w 2134918"/>
                <a:gd name="T1" fmla="*/ 1012045 h 1012045"/>
                <a:gd name="T2" fmla="*/ 1067459 w 2134918"/>
                <a:gd name="T3" fmla="*/ 0 h 1012045"/>
                <a:gd name="T4" fmla="*/ 2134918 w 2134918"/>
                <a:gd name="T5" fmla="*/ 1012045 h 101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4918" h="1012045">
                  <a:moveTo>
                    <a:pt x="0" y="1012045"/>
                  </a:moveTo>
                  <a:cubicBezTo>
                    <a:pt x="28964" y="447977"/>
                    <a:pt x="495896" y="0"/>
                    <a:pt x="1067459" y="0"/>
                  </a:cubicBezTo>
                  <a:cubicBezTo>
                    <a:pt x="1639022" y="0"/>
                    <a:pt x="2105955" y="447977"/>
                    <a:pt x="2134918" y="1012045"/>
                  </a:cubicBezTo>
                </a:path>
              </a:pathLst>
            </a:custGeom>
            <a:noFill/>
            <a:ln w="25400" cap="flat" cmpd="sng">
              <a:solidFill>
                <a:srgbClr val="042E60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6406" tIns="48203" rIns="96406" bIns="48203" anchor="ctr"/>
            <a:lstStyle/>
            <a:p>
              <a:pPr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7" name="KSO_GN3"/>
          <p:cNvSpPr>
            <a:spLocks noChangeArrowheads="1"/>
          </p:cNvSpPr>
          <p:nvPr/>
        </p:nvSpPr>
        <p:spPr bwMode="auto">
          <a:xfrm>
            <a:off x="1519371" y="2810857"/>
            <a:ext cx="1656396" cy="16570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defTabSz="96393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625" kern="0" dirty="0">
                <a:solidFill>
                  <a:schemeClr val="bg1"/>
                </a:solidFill>
                <a:latin typeface="Yeseva One" panose="00000500000000000000" pitchFamily="2" charset="0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38" name="KSO_GN2"/>
          <p:cNvSpPr>
            <a:spLocks noChangeArrowheads="1"/>
          </p:cNvSpPr>
          <p:nvPr/>
        </p:nvSpPr>
        <p:spPr bwMode="auto">
          <a:xfrm rot="10800000" flipV="1">
            <a:off x="3237672" y="3726446"/>
            <a:ext cx="1181227" cy="11817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defTabSz="96393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795" kern="0" dirty="0">
                <a:solidFill>
                  <a:schemeClr val="bg1"/>
                </a:solidFill>
                <a:latin typeface="Yeseva One" panose="00000500000000000000" pitchFamily="2" charset="0"/>
                <a:sym typeface="Arial" panose="020B0604020202020204" pitchFamily="34" charset="0"/>
              </a:rPr>
              <a:t>02</a:t>
            </a:r>
            <a:endParaRPr lang="en-US" altLang="zh-CN" sz="2110" kern="0" dirty="0">
              <a:solidFill>
                <a:schemeClr val="bg1"/>
              </a:solidFill>
              <a:latin typeface="Yeseva One" panose="00000500000000000000" pitchFamily="2" charset="0"/>
              <a:sym typeface="Arial" panose="020B0604020202020204" pitchFamily="34" charset="0"/>
            </a:endParaRPr>
          </a:p>
        </p:txBody>
      </p:sp>
      <p:sp>
        <p:nvSpPr>
          <p:cNvPr id="39" name="KSO_GN1"/>
          <p:cNvSpPr>
            <a:spLocks noChangeArrowheads="1"/>
          </p:cNvSpPr>
          <p:nvPr/>
        </p:nvSpPr>
        <p:spPr bwMode="auto">
          <a:xfrm>
            <a:off x="4363688" y="4595165"/>
            <a:ext cx="814813" cy="8151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defTabSz="96393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795" kern="0" dirty="0">
                <a:solidFill>
                  <a:schemeClr val="bg1"/>
                </a:solidFill>
                <a:latin typeface="Yeseva One" panose="00000500000000000000" pitchFamily="2" charset="0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25" name="TextBox 170"/>
          <p:cNvSpPr txBox="1"/>
          <p:nvPr/>
        </p:nvSpPr>
        <p:spPr>
          <a:xfrm>
            <a:off x="3333031" y="2736016"/>
            <a:ext cx="5760640" cy="866813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MovieLens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100k</a:t>
            </a:r>
            <a:endParaRPr lang="zh-CN" altLang="en-US" sz="25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6" name="TextBox 170"/>
          <p:cNvSpPr txBox="1"/>
          <p:nvPr/>
        </p:nvSpPr>
        <p:spPr>
          <a:xfrm>
            <a:off x="4691064" y="3927132"/>
            <a:ext cx="4330599" cy="482092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RS</a:t>
            </a:r>
            <a:endParaRPr lang="zh-CN" altLang="en-US" sz="25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TextBox 170"/>
          <p:cNvSpPr txBox="1"/>
          <p:nvPr/>
        </p:nvSpPr>
        <p:spPr>
          <a:xfrm>
            <a:off x="5386917" y="4769392"/>
            <a:ext cx="5079705" cy="482092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Recommender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844A8-64DE-9A23-A705-9C42DE5EAC8A}"/>
              </a:ext>
            </a:extLst>
          </p:cNvPr>
          <p:cNvSpPr txBox="1"/>
          <p:nvPr/>
        </p:nvSpPr>
        <p:spPr>
          <a:xfrm>
            <a:off x="978870" y="736230"/>
            <a:ext cx="35968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Open Sans" panose="020B0606030504020204" pitchFamily="34" charset="0"/>
              </a:rPr>
              <a:t>Nội</a:t>
            </a:r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</a:rPr>
              <a:t> dung</a:t>
            </a:r>
            <a:endParaRPr lang="en-US" sz="4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 autoUpdateAnimBg="0"/>
      <p:bldP spid="38" grpId="0" animBg="1" autoUpdateAnimBg="0"/>
      <p:bldP spid="39" grpId="0" animBg="1" autoUpdateAnimBg="0"/>
      <p:bldP spid="25" grpId="0"/>
      <p:bldP spid="26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AA4FAB-0E88-AEAE-9B53-E91D2F89F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573" y="487974"/>
            <a:ext cx="10015603" cy="6256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167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DC9A94-4041-107E-D78E-4DEEB6202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839" y="571352"/>
            <a:ext cx="9745541" cy="6089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418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2" name="矩形-2"/>
          <p:cNvSpPr/>
          <p:nvPr>
            <p:custDataLst>
              <p:tags r:id="rId1"/>
            </p:custDataLst>
          </p:nvPr>
        </p:nvSpPr>
        <p:spPr>
          <a:xfrm>
            <a:off x="308695" y="1096045"/>
            <a:ext cx="11305256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09728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</a:p>
          <a:p>
            <a:pPr marL="109728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</a:p>
          <a:p>
            <a:pPr marL="1097280" lvl="1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F1-score</a:t>
            </a:r>
          </a:p>
          <a:p>
            <a:pPr marL="1097280" lvl="1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Rscore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31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2" name="Picture 1" descr="PR">
            <a:extLst>
              <a:ext uri="{FF2B5EF4-FFF2-40B4-BE49-F238E27FC236}">
                <a16:creationId xmlns:a16="http://schemas.microsoft.com/office/drawing/2014/main" id="{542FDFC4-BC32-79D8-87F6-F145C76B3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966" y="1312069"/>
            <a:ext cx="9494817" cy="5551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688001-0397-4404-551A-FCFA08B3160F}"/>
              </a:ext>
            </a:extLst>
          </p:cNvPr>
          <p:cNvSpPr txBox="1"/>
          <p:nvPr/>
        </p:nvSpPr>
        <p:spPr>
          <a:xfrm>
            <a:off x="1100783" y="703306"/>
            <a:ext cx="112332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Giả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ta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bài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nhị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hai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lớp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positive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negative.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46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49030" y="1023595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65"/>
          <p:cNvGrpSpPr/>
          <p:nvPr/>
        </p:nvGrpSpPr>
        <p:grpSpPr>
          <a:xfrm>
            <a:off x="5091596" y="173038"/>
            <a:ext cx="2446376" cy="1754268"/>
            <a:chOff x="3096990" y="1304397"/>
            <a:chExt cx="1740277" cy="1247547"/>
          </a:xfrm>
        </p:grpSpPr>
        <p:sp>
          <p:nvSpPr>
            <p:cNvPr id="45" name="Freeform 44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49705"/>
              <a:endParaRPr lang="en-US" sz="281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96990" y="1468512"/>
              <a:ext cx="1740277" cy="1083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449705"/>
              <a:r>
                <a:rPr lang="en-US" sz="4800" dirty="0">
                  <a:solidFill>
                    <a:schemeClr val="bg1"/>
                  </a:solidFill>
                </a:rPr>
                <a:t>Precision</a:t>
              </a:r>
            </a:p>
            <a:p>
              <a:pPr algn="ctr" defTabSz="1449705"/>
              <a:endParaRPr lang="en-US" sz="45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1234436" y="1574316"/>
            <a:ext cx="10160689" cy="4773616"/>
            <a:chOff x="5707948" y="1539813"/>
            <a:chExt cx="1739122" cy="1019044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07948" y="1539813"/>
              <a:ext cx="1739122" cy="101904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Precision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định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nghĩa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tỉ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lệ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đúng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trên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tổng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Positive. 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Precision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càng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cao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tức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đều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càng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nhiều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Precision = 1,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tức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tất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cả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doán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đều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đúng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hay 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nào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nhãn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Negative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mà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nhầm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Tuy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nhiên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dùng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Precision,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đưa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cho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một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mà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nó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chắc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chắn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nhất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Khi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Precision = 1, ta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thể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nói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này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tốt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algn="l" defTabSz="1285240">
                <a:spcBef>
                  <a:spcPct val="20000"/>
                </a:spcBef>
                <a:defRPr/>
              </a:pPr>
              <a:endPara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74BAB9-EAA2-9943-6655-20D6D33D9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303" y="2189426"/>
            <a:ext cx="5016478" cy="922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7260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49030" y="1023595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65"/>
          <p:cNvGrpSpPr/>
          <p:nvPr/>
        </p:nvGrpSpPr>
        <p:grpSpPr>
          <a:xfrm>
            <a:off x="5491450" y="173038"/>
            <a:ext cx="1646669" cy="1701113"/>
            <a:chOff x="3381434" y="1304397"/>
            <a:chExt cx="1171390" cy="1209746"/>
          </a:xfrm>
        </p:grpSpPr>
        <p:sp>
          <p:nvSpPr>
            <p:cNvPr id="45" name="Freeform 44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49705"/>
              <a:endParaRPr lang="en-US" sz="281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381434" y="1468512"/>
              <a:ext cx="1171390" cy="5909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449705"/>
              <a:r>
                <a:rPr lang="en-US" sz="4800" dirty="0">
                  <a:solidFill>
                    <a:schemeClr val="bg1"/>
                  </a:solidFill>
                </a:rPr>
                <a:t>Recall</a:t>
              </a:r>
              <a:endParaRPr lang="en-US" sz="45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1234436" y="1643566"/>
            <a:ext cx="10160689" cy="4635117"/>
            <a:chOff x="5707948" y="1554596"/>
            <a:chExt cx="1739122" cy="989478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07948" y="1554596"/>
              <a:ext cx="1739122" cy="98947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Recall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định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nghĩa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tỉ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lệ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đúng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trên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tổng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thật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sự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 (hay 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tổng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gán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nhãn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 ban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đầu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).</a:t>
              </a:r>
            </a:p>
            <a:p>
              <a:pPr algn="l">
                <a:lnSpc>
                  <a:spcPct val="150000"/>
                </a:lnSpc>
              </a:pPr>
              <a:endPara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Recall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càng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cao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tức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bị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bỏ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sót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càng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ít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Recall = 1,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tức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tất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cả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nhãn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đều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nhận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Tuy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nhiên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dùng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Recall,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nếu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tất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cả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điểm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đều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positive. Khi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Recall = 1, ta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cũng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thể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nói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đây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tốt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algn="l" defTabSz="1285240">
                <a:spcBef>
                  <a:spcPct val="20000"/>
                </a:spcBef>
                <a:defRPr/>
              </a:pPr>
              <a:endPara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A83FD36-F62A-C4DA-E82E-AE7585A09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335" y="3014859"/>
            <a:ext cx="4979807" cy="8473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1168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49030" y="1023595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65"/>
          <p:cNvGrpSpPr/>
          <p:nvPr/>
        </p:nvGrpSpPr>
        <p:grpSpPr>
          <a:xfrm>
            <a:off x="5154208" y="173038"/>
            <a:ext cx="2321148" cy="1754268"/>
            <a:chOff x="3141531" y="1304397"/>
            <a:chExt cx="1651194" cy="1247547"/>
          </a:xfrm>
        </p:grpSpPr>
        <p:sp>
          <p:nvSpPr>
            <p:cNvPr id="45" name="Freeform 44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49705"/>
              <a:endParaRPr lang="en-US" sz="281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141531" y="1468512"/>
              <a:ext cx="1651194" cy="1083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449705"/>
              <a:r>
                <a:rPr lang="en-US" sz="4800" b="1" dirty="0">
                  <a:solidFill>
                    <a:schemeClr val="bg1"/>
                  </a:solidFill>
                </a:rPr>
                <a:t>F1-score</a:t>
              </a:r>
              <a:endParaRPr lang="en-US" sz="5400" dirty="0">
                <a:solidFill>
                  <a:schemeClr val="bg1"/>
                </a:solidFill>
              </a:endParaRPr>
            </a:p>
            <a:p>
              <a:pPr algn="ctr" defTabSz="1449705"/>
              <a:endParaRPr lang="en-US" sz="45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1234436" y="2379336"/>
            <a:ext cx="10160689" cy="3068347"/>
            <a:chOff x="5707948" y="1711664"/>
            <a:chExt cx="1739122" cy="655013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07948" y="1731992"/>
              <a:ext cx="1739122" cy="63468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Precision hay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Recall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thì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đánh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giá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chất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lượng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F1-score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sử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F1-score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bình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điều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hòa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(harmonic mean)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precision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recall (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giả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sử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đại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lượng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này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khác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0).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F1-score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tính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theo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công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thức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algn="l" defTabSz="1285240">
                <a:spcBef>
                  <a:spcPct val="20000"/>
                </a:spcBef>
                <a:defRPr/>
              </a:pPr>
              <a:endPara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D465583-CA33-86B6-CD59-42835E3F6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335" y="4435280"/>
            <a:ext cx="5202625" cy="1012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8132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49030" y="1023595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65"/>
          <p:cNvGrpSpPr/>
          <p:nvPr/>
        </p:nvGrpSpPr>
        <p:grpSpPr>
          <a:xfrm>
            <a:off x="5440790" y="173038"/>
            <a:ext cx="1747979" cy="1701113"/>
            <a:chOff x="3345397" y="1304397"/>
            <a:chExt cx="1243459" cy="1209746"/>
          </a:xfrm>
        </p:grpSpPr>
        <p:sp>
          <p:nvSpPr>
            <p:cNvPr id="45" name="Freeform 44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49705"/>
              <a:endParaRPr lang="en-US" sz="281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345397" y="1468512"/>
              <a:ext cx="1243459" cy="5581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449705"/>
              <a:r>
                <a:rPr lang="en-US" sz="45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Rscore</a:t>
              </a:r>
              <a:endParaRPr lang="en-US" sz="45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1355719" y="2015061"/>
            <a:ext cx="10160689" cy="2703623"/>
            <a:chOff x="5728707" y="1633901"/>
            <a:chExt cx="1739122" cy="577154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28707" y="1633901"/>
              <a:ext cx="1739122" cy="57715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Rscore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hay Breese score (Breese, J.S. and D. Heckerman, 1998)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cũng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một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trong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những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chỉ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đánh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giá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khả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năng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sử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dụng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dự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đoán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nhưng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chỉ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này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chính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xác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đến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thứ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tự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các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gợi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ý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xây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dựng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Rscore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đánh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giá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vị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trí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sản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phẩm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chọn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bởi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người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dùng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trong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danh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sách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sản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phẩm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gợi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ý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tạo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ra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bởi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hệ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thống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  <a:endPara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AB8A5B82-42AB-CB8E-BA75-8B0A88596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446" y="4264397"/>
            <a:ext cx="3408860" cy="21829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14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49030" y="1023595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65"/>
          <p:cNvGrpSpPr/>
          <p:nvPr/>
        </p:nvGrpSpPr>
        <p:grpSpPr>
          <a:xfrm>
            <a:off x="5373019" y="173038"/>
            <a:ext cx="1883529" cy="1701113"/>
            <a:chOff x="3297186" y="1304397"/>
            <a:chExt cx="1339885" cy="1209746"/>
          </a:xfrm>
        </p:grpSpPr>
        <p:sp>
          <p:nvSpPr>
            <p:cNvPr id="45" name="Freeform 44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49705"/>
              <a:endParaRPr lang="en-US" sz="281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97186" y="1468512"/>
              <a:ext cx="1339885" cy="5909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449705"/>
              <a:r>
                <a:rPr lang="en-US" sz="4800" b="1" dirty="0" err="1">
                  <a:solidFill>
                    <a:schemeClr val="bg1"/>
                  </a:solidFill>
                </a:rPr>
                <a:t>Rscore</a:t>
              </a:r>
              <a:endParaRPr lang="en-US" sz="45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1234436" y="2379337"/>
            <a:ext cx="10160689" cy="3068357"/>
            <a:chOff x="5707948" y="1711664"/>
            <a:chExt cx="1739122" cy="655015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07948" y="1731994"/>
              <a:ext cx="1739122" cy="63468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chemeClr val="bg1"/>
                  </a:solidFill>
                </a:rPr>
                <a:t>Rscore</a:t>
              </a:r>
              <a:r>
                <a:rPr lang="en-US" sz="2400" dirty="0">
                  <a:solidFill>
                    <a:schemeClr val="bg1"/>
                  </a:solidFill>
                </a:rPr>
                <a:t> hay Breese score </a:t>
              </a:r>
              <a:r>
                <a:rPr lang="en-US" sz="2400" dirty="0" err="1">
                  <a:solidFill>
                    <a:schemeClr val="bg1"/>
                  </a:solidFill>
                </a:rPr>
                <a:t>cũng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một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trong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những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chỉ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đánh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giá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khả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năng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sử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dụng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dự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đoán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nhưng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chỉ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này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chính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xác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đến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thứ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tự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các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gợi</a:t>
              </a:r>
              <a:r>
                <a:rPr lang="en-US" sz="2400" dirty="0">
                  <a:solidFill>
                    <a:schemeClr val="bg1"/>
                  </a:solidFill>
                </a:rPr>
                <a:t> ý </a:t>
              </a:r>
              <a:r>
                <a:rPr lang="en-US" sz="2400" dirty="0" err="1">
                  <a:solidFill>
                    <a:schemeClr val="bg1"/>
                  </a:solidFill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xây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dựng</a:t>
              </a:r>
              <a:r>
                <a:rPr lang="en-US" sz="2400" dirty="0">
                  <a:solidFill>
                    <a:schemeClr val="bg1"/>
                  </a:solidFill>
                </a:rPr>
                <a:t>.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 err="1">
                  <a:solidFill>
                    <a:schemeClr val="bg1"/>
                  </a:solidFill>
                </a:rPr>
                <a:t>Rscore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đánh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giá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vị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trí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sản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phẩm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chọn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bởi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người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dùng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trong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danh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sách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sản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phẩm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gợi</a:t>
              </a:r>
              <a:r>
                <a:rPr lang="en-US" sz="2400" dirty="0">
                  <a:solidFill>
                    <a:schemeClr val="bg1"/>
                  </a:solidFill>
                </a:rPr>
                <a:t> ý </a:t>
              </a:r>
              <a:r>
                <a:rPr lang="en-US" sz="2400" dirty="0" err="1">
                  <a:solidFill>
                    <a:schemeClr val="bg1"/>
                  </a:solidFill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tạo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ra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bởi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hệ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thống</a:t>
              </a:r>
              <a:r>
                <a:rPr lang="en-US" sz="2300" dirty="0">
                  <a:solidFill>
                    <a:schemeClr val="bg1"/>
                  </a:solidFill>
                </a:rPr>
                <a:t>.</a:t>
              </a:r>
            </a:p>
            <a:p>
              <a:pPr algn="l" defTabSz="1285240">
                <a:spcBef>
                  <a:spcPct val="20000"/>
                </a:spcBef>
                <a:defRPr/>
              </a:pPr>
              <a:endParaRPr lang="en-US" sz="11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C56A81AC-6114-1901-C56B-B825B1B6A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431" y="4696445"/>
            <a:ext cx="3312304" cy="1883167"/>
          </a:xfrm>
          <a:prstGeom prst="rect">
            <a:avLst/>
          </a:prstGeom>
        </p:spPr>
      </p:pic>
      <p:pic>
        <p:nvPicPr>
          <p:cNvPr id="9" name="图片占位符 3">
            <a:extLst>
              <a:ext uri="{FF2B5EF4-FFF2-40B4-BE49-F238E27FC236}">
                <a16:creationId xmlns:a16="http://schemas.microsoft.com/office/drawing/2014/main" id="{B2852EE7-E5B4-B71E-1CB9-FD9148B350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F88605-C5FD-0872-8F08-6B0871F932C3}"/>
              </a:ext>
            </a:extLst>
          </p:cNvPr>
          <p:cNvSpPr txBox="1"/>
          <p:nvPr/>
        </p:nvSpPr>
        <p:spPr>
          <a:xfrm>
            <a:off x="446128" y="484410"/>
            <a:ext cx="11737304" cy="1653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Precision, Recall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F_score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Rscore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lĩnh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gợi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ý/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nghiên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cứu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Table&#10;&#10;Description automatically generated with medium confidence">
            <a:extLst>
              <a:ext uri="{FF2B5EF4-FFF2-40B4-BE49-F238E27FC236}">
                <a16:creationId xmlns:a16="http://schemas.microsoft.com/office/drawing/2014/main" id="{DB2E0E03-6A5A-E683-0528-F1C6E4C88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776" y="1865295"/>
            <a:ext cx="7535959" cy="49940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222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244799" y="447973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349031" y="534643"/>
            <a:ext cx="10160693" cy="3452418"/>
            <a:chOff x="5751427" y="1317867"/>
            <a:chExt cx="1746369" cy="737001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51427" y="1317867"/>
              <a:ext cx="1746369" cy="73700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Ví</a:t>
              </a:r>
              <a:r>
                <a:rPr lang="en-US" sz="2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dụ</a:t>
              </a:r>
              <a:r>
                <a:rPr lang="en-US" sz="2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cụ</a:t>
              </a:r>
              <a:r>
                <a:rPr lang="en-US" sz="2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thể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l"/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Ví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dụ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một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bài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phân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loại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mèo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hay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dữ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liệu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100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mèo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1000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phải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mèo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Ở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đây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kết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quả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như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sau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100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mèo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đúng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90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còn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10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phải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Nếu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ta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cat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“positive”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non-cat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“negative”,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thì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90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cat,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gọi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True Positive,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còn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10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non-cat kia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gọi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False Negative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1000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non-cat,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đúng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940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non-cat,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gọi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True Negative,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còn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60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bị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nhầm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sang cat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gọi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False Positive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Độ chính xác trung bình có thực là giá trị trung bình của các tỷ lệ chính  xác? - VinBigData">
            <a:extLst>
              <a:ext uri="{FF2B5EF4-FFF2-40B4-BE49-F238E27FC236}">
                <a16:creationId xmlns:a16="http://schemas.microsoft.com/office/drawing/2014/main" id="{6E5F4358-412E-220F-6753-9D9A0913D4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 b="13708"/>
          <a:stretch/>
        </p:blipFill>
        <p:spPr bwMode="auto">
          <a:xfrm>
            <a:off x="2612951" y="4192389"/>
            <a:ext cx="7411218" cy="2206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7330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任意多边形 57"/>
          <p:cNvSpPr/>
          <p:nvPr/>
        </p:nvSpPr>
        <p:spPr>
          <a:xfrm rot="5400000">
            <a:off x="2036180" y="1577463"/>
            <a:ext cx="1585494" cy="762667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59"/>
          <p:cNvSpPr/>
          <p:nvPr/>
        </p:nvSpPr>
        <p:spPr>
          <a:xfrm rot="18900000">
            <a:off x="413922" y="1387413"/>
            <a:ext cx="1117018" cy="1132103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58"/>
          <p:cNvSpPr/>
          <p:nvPr/>
        </p:nvSpPr>
        <p:spPr>
          <a:xfrm rot="18900000" flipV="1">
            <a:off x="1285534" y="2258097"/>
            <a:ext cx="1117018" cy="1132103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56"/>
          <p:cNvSpPr/>
          <p:nvPr/>
        </p:nvSpPr>
        <p:spPr>
          <a:xfrm rot="2700000">
            <a:off x="1265451" y="513499"/>
            <a:ext cx="1117018" cy="1132103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 flipH="1">
            <a:off x="715737" y="1233440"/>
            <a:ext cx="2450613" cy="1562350"/>
          </a:xfrm>
          <a:prstGeom prst="rect">
            <a:avLst/>
          </a:prstGeom>
        </p:spPr>
        <p:txBody>
          <a:bodyPr wrap="square" lIns="96392" tIns="48196" rIns="96392" bIns="48196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1.</a:t>
            </a:r>
          </a:p>
          <a:p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Tổng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quan</a:t>
            </a:r>
            <a:endParaRPr lang="en-US" altLang="zh-CN" sz="36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32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521003" y="1672109"/>
            <a:ext cx="9153172" cy="4036873"/>
          </a:xfrm>
          <a:prstGeom prst="rect">
            <a:avLst/>
          </a:prstGeom>
        </p:spPr>
        <p:txBody>
          <a:bodyPr wrap="square" lIns="96392" tIns="48196" rIns="96392" bIns="48196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nay,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khoa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tin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59" grpId="0" animBg="1"/>
      <p:bldP spid="57" grpId="0" animBg="1"/>
      <p:bldP spid="61" grpId="0"/>
      <p:bldP spid="7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244799" y="447973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355716" y="1960139"/>
            <a:ext cx="10160693" cy="3047371"/>
            <a:chOff x="5752576" y="1622173"/>
            <a:chExt cx="1746369" cy="650534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52576" y="1622173"/>
              <a:ext cx="1746369" cy="65053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thể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tới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đây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nhiều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người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sẽ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khá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lẫn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lộn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“True”, “False”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rồi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“Positive”, “Negative”.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Vậy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để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một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cách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dễ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nhớ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một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mánh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nhỏ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như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sau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endPara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marR="0" indent="-34290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True/False ý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những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gì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ta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đã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đúng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hay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chưa</a:t>
              </a:r>
              <a:endPara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marR="0" indent="-34290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Positive/Negative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những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gì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ta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hoặc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Nói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cách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khách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nếu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thấy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chữ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True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tức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đúng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cat hay non-cat,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cần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đúng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),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còn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False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thì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ngược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lại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38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244799" y="447973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355716" y="1359782"/>
            <a:ext cx="10160693" cy="4248088"/>
            <a:chOff x="5752576" y="1494013"/>
            <a:chExt cx="1746369" cy="906856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52576" y="1494013"/>
              <a:ext cx="1746369" cy="90685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Áp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dụng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vào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bài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Cat/Non-cat, Precision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sẽ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tính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như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sau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:</a:t>
              </a: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Precision(cat) = 90/(90+60) = 60% Precision(non-cat) = 940/(940+10) = 98.9%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Có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thể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thấy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việc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Cat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chưa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thực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tốt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nhờ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phép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đó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Precision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này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Precision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sẽ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cho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chúng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ta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biết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thực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có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bao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nhiêu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Positive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thật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True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2A2AA26-706D-6C57-F0CF-252DF45D8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271" y="2032149"/>
            <a:ext cx="5726929" cy="1053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3860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244799" y="447973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355716" y="1188005"/>
            <a:ext cx="10160693" cy="6033960"/>
            <a:chOff x="5752576" y="1457343"/>
            <a:chExt cx="1746369" cy="1288093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52576" y="1457343"/>
              <a:ext cx="1746369" cy="128809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Recall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cũng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một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metric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quan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trọng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nó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đo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lường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tỷ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lệ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báo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chính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xác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trường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hợp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positive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trên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toàn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bộ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mẫu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thuộc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nhóm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positive.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Công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thức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của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Recall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như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sau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:</a:t>
              </a: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Áp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dụng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vào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bài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toán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Cat/Non-cat, Precision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sẽ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tính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như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sau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: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	Recall(cat) = 90/(90+10) = 90%</a:t>
              </a: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	Recall(non-cat) = 940/(940+60) = 94%</a:t>
              </a: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Recall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cao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đồng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nghĩa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với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việc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True Positive Rate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cao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tức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tỷ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lệ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bỏ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sót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điểm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thực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sự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positive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là</a:t>
              </a:r>
              <a:r>
                <a:rPr lang="en-US" sz="2400" spc="-5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spc="-5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thấp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108638" y="671266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9D43DDB-9EAD-410D-5F3D-CD1BC0AEE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295" y="2250660"/>
            <a:ext cx="5063540" cy="8615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851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任意多边形 57"/>
          <p:cNvSpPr/>
          <p:nvPr/>
        </p:nvSpPr>
        <p:spPr>
          <a:xfrm rot="5400000">
            <a:off x="2267141" y="1392971"/>
            <a:ext cx="1585494" cy="762667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59"/>
          <p:cNvSpPr/>
          <p:nvPr/>
        </p:nvSpPr>
        <p:spPr>
          <a:xfrm rot="18900000">
            <a:off x="644883" y="1202921"/>
            <a:ext cx="1117018" cy="1132103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58"/>
          <p:cNvSpPr/>
          <p:nvPr/>
        </p:nvSpPr>
        <p:spPr>
          <a:xfrm rot="18900000" flipV="1">
            <a:off x="1516495" y="2073605"/>
            <a:ext cx="1117018" cy="1132103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56"/>
          <p:cNvSpPr/>
          <p:nvPr/>
        </p:nvSpPr>
        <p:spPr>
          <a:xfrm rot="2700000">
            <a:off x="1496412" y="329007"/>
            <a:ext cx="1117018" cy="1132103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 flipH="1">
            <a:off x="1834280" y="1421084"/>
            <a:ext cx="9790977" cy="1143774"/>
          </a:xfrm>
          <a:prstGeom prst="rect">
            <a:avLst/>
          </a:prstGeom>
        </p:spPr>
        <p:txBody>
          <a:bodyPr wrap="square" lIns="96392" tIns="48196" rIns="96392" bIns="48196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MovieLens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100k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68735" y="3421631"/>
            <a:ext cx="9142922" cy="2682656"/>
          </a:xfrm>
          <a:prstGeom prst="rect">
            <a:avLst/>
          </a:prstGeom>
        </p:spPr>
        <p:txBody>
          <a:bodyPr wrap="square" lIns="96392" tIns="48196" rIns="96392" bIns="48196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Bộ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sở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MovieLens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100k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1998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GroupLens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100,000 (100k) ratings 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943 users 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1682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1M, 10M, 20M ratings.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3074" name="Picture 2" descr="MovieLens 100K and 1M Dataset | Download Table">
            <a:extLst>
              <a:ext uri="{FF2B5EF4-FFF2-40B4-BE49-F238E27FC236}">
                <a16:creationId xmlns:a16="http://schemas.microsoft.com/office/drawing/2014/main" id="{7B232818-F0C7-85F5-5F9A-9C4548AE4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107" y="4408413"/>
            <a:ext cx="5303099" cy="1943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6291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59" grpId="0" animBg="1"/>
      <p:bldP spid="57" grpId="0" animBg="1"/>
      <p:bldP spid="61" grpId="0"/>
      <p:bldP spid="7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55720" y="808013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244846" y="1043515"/>
            <a:ext cx="10654854" cy="4313999"/>
            <a:chOff x="5787415" y="962297"/>
            <a:chExt cx="1831303" cy="920926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87415" y="962297"/>
              <a:ext cx="1831303" cy="92092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Sau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khi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download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giải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nén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chúng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ta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sẽ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thu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rất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nhiều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file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nhỏ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chúng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ta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chỉ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cần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quan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tâm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file </a:t>
              </a:r>
              <a:r>
                <a:rPr lang="en-US" sz="26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sau</a:t>
              </a:r>
              <a:r>
                <a:rPr lang="en-US" sz="2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u.Data</a:t>
              </a:r>
              <a:endPara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indent="-34290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ua.base</a:t>
              </a: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4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ua.test</a:t>
              </a: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4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ub.base</a:t>
              </a: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4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ub.test</a:t>
              </a:r>
              <a:endPara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indent="-34290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u.Us</a:t>
              </a:r>
              <a:r>
                <a:rPr lang="en-US" sz="24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er</a:t>
              </a:r>
              <a:endPara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indent="-34290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u.g</a:t>
              </a:r>
              <a:r>
                <a:rPr lang="en-US" sz="24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enre</a:t>
              </a:r>
              <a:endPara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indent="-34290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400" b="1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u.item</a:t>
              </a:r>
              <a:endPara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045207" y="599258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D8A47D5-CEE5-28CB-3A1D-10C0C15D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207" y="3968623"/>
            <a:ext cx="268022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7B860-6FB0-0399-C7CC-A344F5D9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371" y="3040261"/>
            <a:ext cx="7965172" cy="2777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126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55720" y="808013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244846" y="2767354"/>
            <a:ext cx="10654854" cy="2045811"/>
            <a:chOff x="5787415" y="1330291"/>
            <a:chExt cx="1831303" cy="436727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87415" y="1330291"/>
              <a:ext cx="1831303" cy="18493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045207" y="599258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D8A47D5-CEE5-28CB-3A1D-10C0C15D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207" y="3968623"/>
            <a:ext cx="268022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7C06D-3444-BC2E-D342-38DF4F664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279" y="231949"/>
            <a:ext cx="6766712" cy="63978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1665943F-0C73-8681-2152-3208FCF4F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197" y="2133338"/>
            <a:ext cx="410445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pandas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pip install pandas.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04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55720" y="808013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313229" y="799369"/>
            <a:ext cx="6633996" cy="4013794"/>
            <a:chOff x="5799168" y="910178"/>
            <a:chExt cx="1140218" cy="856840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99168" y="910178"/>
              <a:ext cx="1140218" cy="28336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457200" indent="-45720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v"/>
              </a:pPr>
              <a:r>
                <a:rPr lang="en-US" sz="26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Load </a:t>
              </a:r>
              <a:r>
                <a:rPr lang="en-US" sz="26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toàn</a:t>
              </a:r>
              <a:r>
                <a:rPr lang="en-US" sz="26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bộ</a:t>
              </a:r>
              <a:r>
                <a:rPr lang="en-US" sz="26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thông</a:t>
              </a:r>
              <a:r>
                <a:rPr lang="en-US" sz="26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tin </a:t>
              </a:r>
              <a:r>
                <a:rPr lang="en-US" sz="26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về</a:t>
              </a:r>
              <a:r>
                <a:rPr lang="en-US" sz="26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sz="26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item </a:t>
              </a:r>
              <a:r>
                <a:rPr lang="en-US" sz="26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vào</a:t>
              </a:r>
              <a:r>
                <a:rPr lang="en-US" sz="26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6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biến</a:t>
              </a:r>
              <a:r>
                <a:rPr lang="en-US" sz="26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item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045207" y="599258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D8A47D5-CEE5-28CB-3A1D-10C0C15D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207" y="3968623"/>
            <a:ext cx="268022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1C63B5-3C89-7170-2EC9-FA99473BC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943" y="1469387"/>
            <a:ext cx="7560840" cy="43498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2318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55720" y="808013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179219" y="993045"/>
            <a:ext cx="10654851" cy="4745850"/>
            <a:chOff x="5784616" y="931529"/>
            <a:chExt cx="1156999" cy="1037955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84616" y="931529"/>
              <a:ext cx="1156999" cy="103795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Vì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ta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đang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dựa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trên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thể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loại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phim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để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xây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dựng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profile, ta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sẽ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chỉ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quan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tâm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tới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19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giá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trị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nhị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phân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ở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cuối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mỗi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hàng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</a:t>
              </a: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Xây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dựng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feature vector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cho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mỗi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item,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chúng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ta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sử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dụng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thư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viện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sklearn</a:t>
              </a:r>
              <a:endPara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Sau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bước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này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mỗi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hang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tfidf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tương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ứng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với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feature vector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một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bô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phim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045207" y="5992589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D8A47D5-CEE5-28CB-3A1D-10C0C15D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207" y="3968623"/>
            <a:ext cx="268022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821CBA-2683-2D13-E30D-23BE78620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7" y="3536803"/>
            <a:ext cx="7843300" cy="17281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6618CE-F038-792C-00B6-658DBFA64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221" y="1613670"/>
            <a:ext cx="5211667" cy="12850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500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179218" y="1024037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045207" y="1572619"/>
            <a:ext cx="9921333" cy="3631698"/>
            <a:chOff x="5799639" y="991745"/>
            <a:chExt cx="1705229" cy="775273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99639" y="991745"/>
              <a:ext cx="1705229" cy="39745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V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ới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mỗi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r>
                <a:rPr lang="en-US" sz="2400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user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cần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tìm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những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bộ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phim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nào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mà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r>
                <a:rPr lang="en-US" sz="2400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user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đó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đã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r>
                <a:rPr lang="en-US" sz="2400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rated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và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giá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trị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các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rating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đó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045207" y="6424637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D8A47D5-CEE5-28CB-3A1D-10C0C15D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207" y="3968623"/>
            <a:ext cx="268022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60232-56A9-9789-1A19-D710F9641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255" y="1200833"/>
            <a:ext cx="6788101" cy="5128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319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179218" y="1024037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097269" y="1355752"/>
            <a:ext cx="5240088" cy="3133937"/>
            <a:chOff x="5799639" y="1098004"/>
            <a:chExt cx="900640" cy="669014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799639" y="1098004"/>
              <a:ext cx="900640" cy="18493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ìm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hệ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Ridge Regression</a:t>
              </a:r>
            </a:p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cho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mỗi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r>
                <a:rPr lang="en-US" sz="2400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user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:</a:t>
              </a: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045207" y="6424637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D8A47D5-CEE5-28CB-3A1D-10C0C15D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207" y="3968623"/>
            <a:ext cx="268022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A0EE6-5EB1-957E-6D93-C1FFD9E04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437" y="654929"/>
            <a:ext cx="5904656" cy="5922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559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6"/>
          <p:cNvSpPr/>
          <p:nvPr/>
        </p:nvSpPr>
        <p:spPr>
          <a:xfrm>
            <a:off x="308695" y="1024037"/>
            <a:ext cx="11599829" cy="2314550"/>
          </a:xfrm>
          <a:prstGeom prst="rect">
            <a:avLst/>
          </a:prstGeom>
        </p:spPr>
        <p:txBody>
          <a:bodyPr wrap="square" lIns="128593" tIns="64297" rIns="128593" bIns="64297">
            <a:spAutoFit/>
          </a:bodyPr>
          <a:lstStyle/>
          <a:p>
            <a:pPr marL="457200" indent="-45720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vi-VN" sz="2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gợi ý </a:t>
            </a:r>
            <a:r>
              <a:rPr lang="vi-VN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(Recommender systems)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nhằm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gợi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chóng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30" name="Picture 6" descr="Tổng quan về Hệ thống gợi ý: Recommendation System - HocTrucTuyen123.NET">
            <a:extLst>
              <a:ext uri="{FF2B5EF4-FFF2-40B4-BE49-F238E27FC236}">
                <a16:creationId xmlns:a16="http://schemas.microsoft.com/office/drawing/2014/main" id="{2CE4E324-B143-54AF-3CD7-B4192A050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893" y="1816125"/>
            <a:ext cx="4913162" cy="4632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179218" y="1024037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820862" y="1765459"/>
            <a:ext cx="8644475" cy="2724228"/>
            <a:chOff x="5905319" y="1185466"/>
            <a:chExt cx="1485769" cy="581552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905319" y="1185466"/>
              <a:ext cx="1485769" cy="16303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Sau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tính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hệ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W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và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b, ratings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cho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mỗi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item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dự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đoán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bằng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tính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:</a:t>
              </a: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045207" y="6424637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D8A47D5-CEE5-28CB-3A1D-10C0C15D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207" y="3968623"/>
            <a:ext cx="268022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78921-9380-B6E8-2B5B-3843278D9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975" y="2865032"/>
            <a:ext cx="6385902" cy="1851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7457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179218" y="1024037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676847" y="1271899"/>
            <a:ext cx="8644475" cy="2526640"/>
            <a:chOff x="5905319" y="1227646"/>
            <a:chExt cx="1485769" cy="539372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905319" y="1227646"/>
              <a:ext cx="1485769" cy="7867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342900" marR="0" indent="-34290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v"/>
              </a:pP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Ví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dụ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với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user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có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id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10</a:t>
              </a: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045207" y="6424637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D8A47D5-CEE5-28CB-3A1D-10C0C15D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207" y="3968623"/>
            <a:ext cx="268022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93B4D-2A28-D945-D5A5-D1A3006DB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887" y="1835745"/>
            <a:ext cx="7995812" cy="4265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5008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179218" y="1024037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2"/>
          <p:cNvGrpSpPr/>
          <p:nvPr/>
        </p:nvGrpSpPr>
        <p:grpSpPr>
          <a:xfrm>
            <a:off x="1110326" y="1739926"/>
            <a:ext cx="8644475" cy="2293768"/>
            <a:chOff x="5625335" y="1377366"/>
            <a:chExt cx="1485769" cy="489660"/>
          </a:xfrm>
        </p:grpSpPr>
        <p:sp>
          <p:nvSpPr>
            <p:cNvPr id="64" name="Text Placeholder 3"/>
            <p:cNvSpPr txBox="1"/>
            <p:nvPr/>
          </p:nvSpPr>
          <p:spPr>
            <a:xfrm>
              <a:off x="6577510" y="1711664"/>
              <a:ext cx="11" cy="5535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>
                <a:spcBef>
                  <a:spcPct val="20000"/>
                </a:spcBef>
                <a:defRPr/>
              </a:pPr>
              <a:endParaRPr lang="en-US" sz="1685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/>
            <p:nvPr/>
          </p:nvSpPr>
          <p:spPr>
            <a:xfrm>
              <a:off x="5625335" y="1377366"/>
              <a:ext cx="1485769" cy="48966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800100" lvl="1" indent="-3429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v"/>
              </a:pPr>
              <a:endPara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indent="-342900"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v"/>
              </a:pP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S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ử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dụng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RMSE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để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đánh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giá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mô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hình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tìm</a:t>
              </a:r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Lỗi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tính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là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hiệu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true rating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r>
                <a:rPr lang="en-US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và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r>
                <a:rPr lang="en-US" sz="2400" i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predicted rating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:</a:t>
              </a:r>
            </a:p>
            <a:p>
              <a:pPr algn="l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1045207" y="6424637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D8A47D5-CEE5-28CB-3A1D-10C0C15D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207" y="3968623"/>
            <a:ext cx="268022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54E46-E321-E78B-B7DB-B2229B578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563" y="721805"/>
            <a:ext cx="5693436" cy="5702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6833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店chenying0907 17"/>
          <p:cNvSpPr/>
          <p:nvPr/>
        </p:nvSpPr>
        <p:spPr>
          <a:xfrm>
            <a:off x="1316807" y="1902077"/>
            <a:ext cx="5054738" cy="577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20"/>
              </a:spcBef>
            </a:pPr>
            <a:r>
              <a:rPr lang="en-US" u="sng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https://ieeexplore.ieee.org/document/1423975</a:t>
            </a:r>
            <a:endParaRPr lang="en-US" dirty="0">
              <a:solidFill>
                <a:srgbClr val="00B0F0"/>
              </a:solidFill>
            </a:endParaRPr>
          </a:p>
          <a:p>
            <a:pPr algn="ctr">
              <a:lnSpc>
                <a:spcPct val="120000"/>
              </a:lnSpc>
              <a:spcBef>
                <a:spcPts val="420"/>
              </a:spcBef>
            </a:pPr>
            <a:endParaRPr lang="zh-CN" altLang="en-US" sz="112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884759" y="1528093"/>
            <a:ext cx="50547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schemeClr val="bg1"/>
                </a:solidFill>
              </a:rPr>
              <a:t>Adomavicius</a:t>
            </a:r>
            <a:r>
              <a:rPr lang="en-US" sz="2000" dirty="0">
                <a:solidFill>
                  <a:schemeClr val="bg1"/>
                </a:solidFill>
              </a:rPr>
              <a:t>, G. and A. </a:t>
            </a:r>
            <a:r>
              <a:rPr lang="en-US" sz="2000" dirty="0" err="1">
                <a:solidFill>
                  <a:schemeClr val="bg1"/>
                </a:solidFill>
              </a:rPr>
              <a:t>Tuzhilin</a:t>
            </a:r>
            <a:r>
              <a:rPr lang="en-US" sz="2000" dirty="0">
                <a:solidFill>
                  <a:schemeClr val="bg1"/>
                </a:solidFill>
              </a:rPr>
              <a:t>, 2005. </a:t>
            </a:r>
            <a:endParaRPr lang="zh-CN" altLang="en-US" sz="20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淘宝店chenying0907 19"/>
          <p:cNvSpPr/>
          <p:nvPr/>
        </p:nvSpPr>
        <p:spPr>
          <a:xfrm>
            <a:off x="1316807" y="2878829"/>
            <a:ext cx="9289032" cy="577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20"/>
              </a:spcBef>
            </a:pPr>
            <a:r>
              <a:rPr lang="en-US" u="sng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https://citeseerx.ist.psu.edu/viewdoc/download?doi=10.1.1.423.3952&amp;rep=rep1&amp;type=pdf</a:t>
            </a:r>
            <a:endParaRPr lang="en-US" dirty="0">
              <a:solidFill>
                <a:srgbClr val="00B0F0"/>
              </a:solidFill>
            </a:endParaRPr>
          </a:p>
          <a:p>
            <a:pPr algn="ctr">
              <a:lnSpc>
                <a:spcPct val="120000"/>
              </a:lnSpc>
              <a:spcBef>
                <a:spcPts val="420"/>
              </a:spcBef>
            </a:pPr>
            <a:endParaRPr lang="zh-CN" altLang="en-US" sz="112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974974" y="2525361"/>
            <a:ext cx="46085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schemeClr val="bg1"/>
                </a:solidFill>
              </a:rPr>
              <a:t>Adomavicius</a:t>
            </a:r>
            <a:r>
              <a:rPr lang="en-US" sz="2000" dirty="0">
                <a:solidFill>
                  <a:schemeClr val="bg1"/>
                </a:solidFill>
              </a:rPr>
              <a:t>, G. And Y. Kwon, 2008.</a:t>
            </a:r>
            <a:endParaRPr lang="zh-CN" altLang="en-US" sz="16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淘宝店chenying0907 21"/>
          <p:cNvSpPr/>
          <p:nvPr/>
        </p:nvSpPr>
        <p:spPr>
          <a:xfrm>
            <a:off x="1676847" y="3979166"/>
            <a:ext cx="5400600" cy="577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20"/>
              </a:spcBef>
            </a:pPr>
            <a:r>
              <a:rPr lang="en-US" u="sng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https://ieeexplore.ieee.org/abstract/document/5680904</a:t>
            </a:r>
            <a:endParaRPr lang="en-US" dirty="0">
              <a:solidFill>
                <a:srgbClr val="00B0F0"/>
              </a:solidFill>
            </a:endParaRPr>
          </a:p>
          <a:p>
            <a:pPr algn="ctr">
              <a:lnSpc>
                <a:spcPct val="120000"/>
              </a:lnSpc>
              <a:spcBef>
                <a:spcPts val="420"/>
              </a:spcBef>
            </a:pPr>
            <a:endParaRPr lang="zh-CN" altLang="en-US" sz="1125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035646" y="3547804"/>
            <a:ext cx="44044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schemeClr val="bg1"/>
                </a:solidFill>
              </a:rPr>
              <a:t>Adomavicius</a:t>
            </a:r>
            <a:r>
              <a:rPr lang="en-US" sz="2000" dirty="0">
                <a:solidFill>
                  <a:schemeClr val="bg1"/>
                </a:solidFill>
              </a:rPr>
              <a:t>, G. and Y. Kwon, 2010.</a:t>
            </a:r>
            <a:endParaRPr lang="zh-CN" altLang="en-US" sz="16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淘宝店chenying0907 23"/>
          <p:cNvSpPr/>
          <p:nvPr/>
        </p:nvSpPr>
        <p:spPr>
          <a:xfrm>
            <a:off x="1128224" y="4924396"/>
            <a:ext cx="4219262" cy="31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20"/>
              </a:spcBef>
            </a:pPr>
            <a:r>
              <a:rPr lang="en-US" u="sng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https://arxiv.org/abs/1301.7363</a:t>
            </a:r>
            <a:endParaRPr lang="zh-CN" altLang="en-US" sz="1125" dirty="0">
              <a:solidFill>
                <a:srgbClr val="00B0F0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974974" y="4585858"/>
            <a:ext cx="4716114" cy="52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Breese, J.S. and D. Heckerman, 1998.</a:t>
            </a:r>
          </a:p>
          <a:p>
            <a:pPr algn="ctr"/>
            <a:endParaRPr lang="zh-CN" altLang="en-US" sz="1405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淘宝店chenying0907 25"/>
          <p:cNvSpPr/>
          <p:nvPr/>
        </p:nvSpPr>
        <p:spPr>
          <a:xfrm>
            <a:off x="1308334" y="5964400"/>
            <a:ext cx="5266909" cy="31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20"/>
              </a:spcBef>
            </a:pPr>
            <a:r>
              <a:rPr lang="en-US" u="sng" dirty="0">
                <a:solidFill>
                  <a:srgbClr val="00B0F0"/>
                </a:solidFill>
              </a:rPr>
              <a:t>https://dl.acm.org/doi/10.1145/963770.963772</a:t>
            </a:r>
            <a:endParaRPr lang="zh-CN" altLang="en-US" sz="1125" dirty="0">
              <a:solidFill>
                <a:srgbClr val="00B0F0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1128224" y="5573147"/>
            <a:ext cx="30143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schemeClr val="bg1"/>
                </a:solidFill>
              </a:rPr>
              <a:t>Herlocker</a:t>
            </a:r>
            <a:r>
              <a:rPr lang="en-US" sz="2000" dirty="0">
                <a:solidFill>
                  <a:schemeClr val="bg1"/>
                </a:solidFill>
              </a:rPr>
              <a:t> J.L et al, 2004</a:t>
            </a:r>
            <a:endParaRPr lang="zh-CN" altLang="en-US" sz="16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173228" y="617476"/>
            <a:ext cx="50547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altLang="zh-CN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Tài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liệu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tham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khảo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1" t="14978" b="16651"/>
          <a:stretch>
            <a:fillRect/>
          </a:stretch>
        </p:blipFill>
        <p:spPr>
          <a:xfrm>
            <a:off x="0" y="0"/>
            <a:ext cx="12858750" cy="7232650"/>
          </a:xfrm>
        </p:spPr>
      </p:pic>
      <p:sp>
        <p:nvSpPr>
          <p:cNvPr id="22" name="Half Frame 1"/>
          <p:cNvSpPr/>
          <p:nvPr/>
        </p:nvSpPr>
        <p:spPr>
          <a:xfrm>
            <a:off x="6429375" y="2805851"/>
            <a:ext cx="914853" cy="914853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3" name="Half Frame 6"/>
          <p:cNvSpPr/>
          <p:nvPr/>
        </p:nvSpPr>
        <p:spPr>
          <a:xfrm rot="16200000" flipV="1">
            <a:off x="11106972" y="4517340"/>
            <a:ext cx="794516" cy="794516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643189" y="3199501"/>
            <a:ext cx="5731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spc="300" dirty="0">
                <a:solidFill>
                  <a:schemeClr val="bg1"/>
                </a:solidFill>
                <a:latin typeface="Times New Roman" panose="02020603050405020304" pitchFamily="18" charset="0"/>
                <a:ea typeface="方正尚酷简体" panose="02000000000000000000" pitchFamily="65" charset="-122"/>
                <a:cs typeface="Times New Roman" panose="02020603050405020304" pitchFamily="18" charset="0"/>
                <a:sym typeface="+mn-lt"/>
              </a:rPr>
              <a:t>Thank for watching</a:t>
            </a:r>
            <a:endParaRPr lang="zh-CN" altLang="en-US" sz="4800" spc="300" dirty="0">
              <a:solidFill>
                <a:schemeClr val="bg1"/>
              </a:solidFill>
              <a:latin typeface="Times New Roman" panose="02020603050405020304" pitchFamily="18" charset="0"/>
              <a:ea typeface="方正尚酷简体" panose="02000000000000000000" pitchFamily="65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013669" y="4530141"/>
            <a:ext cx="430242" cy="430242"/>
            <a:chOff x="1397676" y="5393375"/>
            <a:chExt cx="1127118" cy="1127118"/>
          </a:xfrm>
        </p:grpSpPr>
        <p:grpSp>
          <p:nvGrpSpPr>
            <p:cNvPr id="29" name="组合 28"/>
            <p:cNvGrpSpPr/>
            <p:nvPr/>
          </p:nvGrpSpPr>
          <p:grpSpPr>
            <a:xfrm>
              <a:off x="1397676" y="5393375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1640450" y="5666393"/>
              <a:ext cx="649086" cy="626022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31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32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9664111" y="4514853"/>
            <a:ext cx="430242" cy="430242"/>
            <a:chOff x="5580489" y="5517147"/>
            <a:chExt cx="1127118" cy="1127118"/>
          </a:xfrm>
        </p:grpSpPr>
        <p:grpSp>
          <p:nvGrpSpPr>
            <p:cNvPr id="36" name="组合 35"/>
            <p:cNvGrpSpPr/>
            <p:nvPr/>
          </p:nvGrpSpPr>
          <p:grpSpPr>
            <a:xfrm>
              <a:off x="5580489" y="5517147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 36"/>
            <p:cNvSpPr/>
            <p:nvPr/>
          </p:nvSpPr>
          <p:spPr bwMode="auto">
            <a:xfrm>
              <a:off x="5849608" y="5808072"/>
              <a:ext cx="679814" cy="521192"/>
            </a:xfrm>
            <a:custGeom>
              <a:avLst/>
              <a:gdLst>
                <a:gd name="connsiteX0" fmla="*/ 14829 w 563476"/>
                <a:gd name="connsiteY0" fmla="*/ 416347 h 432000"/>
                <a:gd name="connsiteX1" fmla="*/ 556062 w 563476"/>
                <a:gd name="connsiteY1" fmla="*/ 416347 h 432000"/>
                <a:gd name="connsiteX2" fmla="*/ 563476 w 563476"/>
                <a:gd name="connsiteY2" fmla="*/ 424174 h 432000"/>
                <a:gd name="connsiteX3" fmla="*/ 556062 w 563476"/>
                <a:gd name="connsiteY3" fmla="*/ 432000 h 432000"/>
                <a:gd name="connsiteX4" fmla="*/ 14829 w 563476"/>
                <a:gd name="connsiteY4" fmla="*/ 432000 h 432000"/>
                <a:gd name="connsiteX5" fmla="*/ 0 w 563476"/>
                <a:gd name="connsiteY5" fmla="*/ 424174 h 432000"/>
                <a:gd name="connsiteX6" fmla="*/ 14829 w 563476"/>
                <a:gd name="connsiteY6" fmla="*/ 416347 h 432000"/>
                <a:gd name="connsiteX7" fmla="*/ 428869 w 563476"/>
                <a:gd name="connsiteY7" fmla="*/ 200347 h 432000"/>
                <a:gd name="connsiteX8" fmla="*/ 510260 w 563476"/>
                <a:gd name="connsiteY8" fmla="*/ 200347 h 432000"/>
                <a:gd name="connsiteX9" fmla="*/ 510260 w 563476"/>
                <a:gd name="connsiteY9" fmla="*/ 372521 h 432000"/>
                <a:gd name="connsiteX10" fmla="*/ 428869 w 563476"/>
                <a:gd name="connsiteY10" fmla="*/ 372521 h 432000"/>
                <a:gd name="connsiteX11" fmla="*/ 303652 w 563476"/>
                <a:gd name="connsiteY11" fmla="*/ 118956 h 432000"/>
                <a:gd name="connsiteX12" fmla="*/ 385043 w 563476"/>
                <a:gd name="connsiteY12" fmla="*/ 118956 h 432000"/>
                <a:gd name="connsiteX13" fmla="*/ 385043 w 563476"/>
                <a:gd name="connsiteY13" fmla="*/ 372521 h 432000"/>
                <a:gd name="connsiteX14" fmla="*/ 303652 w 563476"/>
                <a:gd name="connsiteY14" fmla="*/ 372521 h 432000"/>
                <a:gd name="connsiteX15" fmla="*/ 72001 w 563476"/>
                <a:gd name="connsiteY15" fmla="*/ 97044 h 432000"/>
                <a:gd name="connsiteX16" fmla="*/ 153392 w 563476"/>
                <a:gd name="connsiteY16" fmla="*/ 97044 h 432000"/>
                <a:gd name="connsiteX17" fmla="*/ 153392 w 563476"/>
                <a:gd name="connsiteY17" fmla="*/ 372521 h 432000"/>
                <a:gd name="connsiteX18" fmla="*/ 72001 w 563476"/>
                <a:gd name="connsiteY18" fmla="*/ 372521 h 432000"/>
                <a:gd name="connsiteX19" fmla="*/ 190957 w 563476"/>
                <a:gd name="connsiteY19" fmla="*/ 0 h 432000"/>
                <a:gd name="connsiteX20" fmla="*/ 272348 w 563476"/>
                <a:gd name="connsiteY20" fmla="*/ 0 h 432000"/>
                <a:gd name="connsiteX21" fmla="*/ 272348 w 563476"/>
                <a:gd name="connsiteY21" fmla="*/ 372521 h 432000"/>
                <a:gd name="connsiteX22" fmla="*/ 190957 w 563476"/>
                <a:gd name="connsiteY22" fmla="*/ 372521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3476" h="432000">
                  <a:moveTo>
                    <a:pt x="14829" y="416347"/>
                  </a:moveTo>
                  <a:cubicBezTo>
                    <a:pt x="556062" y="416347"/>
                    <a:pt x="556062" y="416347"/>
                    <a:pt x="556062" y="416347"/>
                  </a:cubicBezTo>
                  <a:cubicBezTo>
                    <a:pt x="556062" y="416347"/>
                    <a:pt x="563476" y="416347"/>
                    <a:pt x="563476" y="424174"/>
                  </a:cubicBezTo>
                  <a:cubicBezTo>
                    <a:pt x="563476" y="432000"/>
                    <a:pt x="556062" y="432000"/>
                    <a:pt x="556062" y="432000"/>
                  </a:cubicBezTo>
                  <a:lnTo>
                    <a:pt x="14829" y="432000"/>
                  </a:lnTo>
                  <a:cubicBezTo>
                    <a:pt x="7414" y="432000"/>
                    <a:pt x="0" y="432000"/>
                    <a:pt x="0" y="424174"/>
                  </a:cubicBezTo>
                  <a:cubicBezTo>
                    <a:pt x="0" y="416347"/>
                    <a:pt x="7414" y="416347"/>
                    <a:pt x="14829" y="416347"/>
                  </a:cubicBezTo>
                  <a:close/>
                  <a:moveTo>
                    <a:pt x="428869" y="200347"/>
                  </a:moveTo>
                  <a:lnTo>
                    <a:pt x="510260" y="200347"/>
                  </a:lnTo>
                  <a:lnTo>
                    <a:pt x="510260" y="372521"/>
                  </a:lnTo>
                  <a:lnTo>
                    <a:pt x="428869" y="372521"/>
                  </a:lnTo>
                  <a:close/>
                  <a:moveTo>
                    <a:pt x="303652" y="118956"/>
                  </a:moveTo>
                  <a:lnTo>
                    <a:pt x="385043" y="118956"/>
                  </a:lnTo>
                  <a:lnTo>
                    <a:pt x="385043" y="372521"/>
                  </a:lnTo>
                  <a:lnTo>
                    <a:pt x="303652" y="372521"/>
                  </a:lnTo>
                  <a:close/>
                  <a:moveTo>
                    <a:pt x="72001" y="97044"/>
                  </a:moveTo>
                  <a:lnTo>
                    <a:pt x="153392" y="97044"/>
                  </a:lnTo>
                  <a:lnTo>
                    <a:pt x="153392" y="372521"/>
                  </a:lnTo>
                  <a:lnTo>
                    <a:pt x="72001" y="372521"/>
                  </a:lnTo>
                  <a:close/>
                  <a:moveTo>
                    <a:pt x="190957" y="0"/>
                  </a:moveTo>
                  <a:lnTo>
                    <a:pt x="272348" y="0"/>
                  </a:lnTo>
                  <a:lnTo>
                    <a:pt x="272348" y="372521"/>
                  </a:lnTo>
                  <a:lnTo>
                    <a:pt x="190957" y="37252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0981921" y="4511500"/>
            <a:ext cx="430242" cy="430242"/>
            <a:chOff x="9690559" y="5640919"/>
            <a:chExt cx="1127118" cy="1127118"/>
          </a:xfrm>
        </p:grpSpPr>
        <p:grpSp>
          <p:nvGrpSpPr>
            <p:cNvPr id="41" name="组合 40"/>
            <p:cNvGrpSpPr/>
            <p:nvPr/>
          </p:nvGrpSpPr>
          <p:grpSpPr>
            <a:xfrm>
              <a:off x="9690559" y="5640919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5" name="同心圆 4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0018158" y="5934910"/>
              <a:ext cx="444804" cy="571770"/>
              <a:chOff x="9200670" y="4312941"/>
              <a:chExt cx="360197" cy="463013"/>
            </a:xfrm>
            <a:solidFill>
              <a:srgbClr val="C00000"/>
            </a:solidFill>
          </p:grpSpPr>
          <p:sp>
            <p:nvSpPr>
              <p:cNvPr id="43" name="Freeform 109"/>
              <p:cNvSpPr>
                <a:spLocks noEditPoints="1"/>
              </p:cNvSpPr>
              <p:nvPr/>
            </p:nvSpPr>
            <p:spPr bwMode="auto">
              <a:xfrm flipH="1">
                <a:off x="9200670" y="4312941"/>
                <a:ext cx="360197" cy="463013"/>
              </a:xfrm>
              <a:custGeom>
                <a:avLst/>
                <a:gdLst>
                  <a:gd name="T0" fmla="*/ 208 w 224"/>
                  <a:gd name="T1" fmla="*/ 0 h 288"/>
                  <a:gd name="T2" fmla="*/ 16 w 224"/>
                  <a:gd name="T3" fmla="*/ 0 h 288"/>
                  <a:gd name="T4" fmla="*/ 0 w 224"/>
                  <a:gd name="T5" fmla="*/ 16 h 288"/>
                  <a:gd name="T6" fmla="*/ 0 w 224"/>
                  <a:gd name="T7" fmla="*/ 272 h 288"/>
                  <a:gd name="T8" fmla="*/ 16 w 224"/>
                  <a:gd name="T9" fmla="*/ 288 h 288"/>
                  <a:gd name="T10" fmla="*/ 176 w 224"/>
                  <a:gd name="T11" fmla="*/ 288 h 288"/>
                  <a:gd name="T12" fmla="*/ 176 w 224"/>
                  <a:gd name="T13" fmla="*/ 144 h 288"/>
                  <a:gd name="T14" fmla="*/ 224 w 224"/>
                  <a:gd name="T15" fmla="*/ 144 h 288"/>
                  <a:gd name="T16" fmla="*/ 224 w 224"/>
                  <a:gd name="T17" fmla="*/ 16 h 288"/>
                  <a:gd name="T18" fmla="*/ 208 w 224"/>
                  <a:gd name="T19" fmla="*/ 0 h 288"/>
                  <a:gd name="T20" fmla="*/ 168 w 224"/>
                  <a:gd name="T21" fmla="*/ 104 h 288"/>
                  <a:gd name="T22" fmla="*/ 56 w 224"/>
                  <a:gd name="T23" fmla="*/ 104 h 288"/>
                  <a:gd name="T24" fmla="*/ 56 w 224"/>
                  <a:gd name="T25" fmla="*/ 88 h 288"/>
                  <a:gd name="T26" fmla="*/ 168 w 224"/>
                  <a:gd name="T27" fmla="*/ 88 h 288"/>
                  <a:gd name="T28" fmla="*/ 168 w 224"/>
                  <a:gd name="T29" fmla="*/ 104 h 288"/>
                  <a:gd name="T30" fmla="*/ 168 w 224"/>
                  <a:gd name="T31" fmla="*/ 72 h 288"/>
                  <a:gd name="T32" fmla="*/ 56 w 224"/>
                  <a:gd name="T33" fmla="*/ 72 h 288"/>
                  <a:gd name="T34" fmla="*/ 56 w 224"/>
                  <a:gd name="T35" fmla="*/ 56 h 288"/>
                  <a:gd name="T36" fmla="*/ 168 w 224"/>
                  <a:gd name="T37" fmla="*/ 56 h 288"/>
                  <a:gd name="T38" fmla="*/ 168 w 224"/>
                  <a:gd name="T39" fmla="*/ 7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4" h="288">
                    <a:moveTo>
                      <a:pt x="208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81"/>
                      <a:pt x="7" y="288"/>
                      <a:pt x="16" y="288"/>
                    </a:cubicBezTo>
                    <a:cubicBezTo>
                      <a:pt x="176" y="288"/>
                      <a:pt x="176" y="288"/>
                      <a:pt x="176" y="288"/>
                    </a:cubicBezTo>
                    <a:cubicBezTo>
                      <a:pt x="176" y="144"/>
                      <a:pt x="176" y="144"/>
                      <a:pt x="176" y="144"/>
                    </a:cubicBezTo>
                    <a:cubicBezTo>
                      <a:pt x="224" y="144"/>
                      <a:pt x="224" y="144"/>
                      <a:pt x="224" y="14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4" y="7"/>
                      <a:pt x="217" y="0"/>
                      <a:pt x="208" y="0"/>
                    </a:cubicBezTo>
                    <a:close/>
                    <a:moveTo>
                      <a:pt x="168" y="104"/>
                    </a:moveTo>
                    <a:cubicBezTo>
                      <a:pt x="56" y="104"/>
                      <a:pt x="56" y="104"/>
                      <a:pt x="56" y="104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168" y="88"/>
                      <a:pt x="168" y="88"/>
                      <a:pt x="168" y="88"/>
                    </a:cubicBezTo>
                    <a:lnTo>
                      <a:pt x="168" y="104"/>
                    </a:lnTo>
                    <a:close/>
                    <a:moveTo>
                      <a:pt x="168" y="72"/>
                    </a:move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168" y="56"/>
                      <a:pt x="168" y="56"/>
                      <a:pt x="168" y="56"/>
                    </a:cubicBezTo>
                    <a:lnTo>
                      <a:pt x="168" y="72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8565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任意多边形 43"/>
              <p:cNvSpPr>
                <a:spLocks noChangeArrowheads="1"/>
              </p:cNvSpPr>
              <p:nvPr/>
            </p:nvSpPr>
            <p:spPr bwMode="auto">
              <a:xfrm flipH="1">
                <a:off x="9222222" y="4490367"/>
                <a:ext cx="51067" cy="201531"/>
              </a:xfrm>
              <a:custGeom>
                <a:avLst/>
                <a:gdLst>
                  <a:gd name="connsiteX0" fmla="*/ 51067 w 51067"/>
                  <a:gd name="connsiteY0" fmla="*/ 149783 h 201531"/>
                  <a:gd name="connsiteX1" fmla="*/ 0 w 51067"/>
                  <a:gd name="connsiteY1" fmla="*/ 149783 h 201531"/>
                  <a:gd name="connsiteX2" fmla="*/ 0 w 51067"/>
                  <a:gd name="connsiteY2" fmla="*/ 201531 h 201531"/>
                  <a:gd name="connsiteX3" fmla="*/ 25533 w 51067"/>
                  <a:gd name="connsiteY3" fmla="*/ 201531 h 201531"/>
                  <a:gd name="connsiteX4" fmla="*/ 51067 w 51067"/>
                  <a:gd name="connsiteY4" fmla="*/ 175657 h 201531"/>
                  <a:gd name="connsiteX5" fmla="*/ 51067 w 51067"/>
                  <a:gd name="connsiteY5" fmla="*/ 149783 h 201531"/>
                  <a:gd name="connsiteX6" fmla="*/ 51067 w 51067"/>
                  <a:gd name="connsiteY6" fmla="*/ 74552 h 201531"/>
                  <a:gd name="connsiteX7" fmla="*/ 0 w 51067"/>
                  <a:gd name="connsiteY7" fmla="*/ 74552 h 201531"/>
                  <a:gd name="connsiteX8" fmla="*/ 0 w 51067"/>
                  <a:gd name="connsiteY8" fmla="*/ 126300 h 201531"/>
                  <a:gd name="connsiteX9" fmla="*/ 51067 w 51067"/>
                  <a:gd name="connsiteY9" fmla="*/ 126300 h 201531"/>
                  <a:gd name="connsiteX10" fmla="*/ 51067 w 51067"/>
                  <a:gd name="connsiteY10" fmla="*/ 0 h 201531"/>
                  <a:gd name="connsiteX11" fmla="*/ 0 w 51067"/>
                  <a:gd name="connsiteY11" fmla="*/ 0 h 201531"/>
                  <a:gd name="connsiteX12" fmla="*/ 0 w 51067"/>
                  <a:gd name="connsiteY12" fmla="*/ 51069 h 201531"/>
                  <a:gd name="connsiteX13" fmla="*/ 51067 w 51067"/>
                  <a:gd name="connsiteY13" fmla="*/ 51069 h 20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067" h="201531">
                    <a:moveTo>
                      <a:pt x="51067" y="149783"/>
                    </a:moveTo>
                    <a:cubicBezTo>
                      <a:pt x="0" y="149783"/>
                      <a:pt x="0" y="149783"/>
                      <a:pt x="0" y="149783"/>
                    </a:cubicBezTo>
                    <a:lnTo>
                      <a:pt x="0" y="201531"/>
                    </a:lnTo>
                    <a:cubicBezTo>
                      <a:pt x="25533" y="201531"/>
                      <a:pt x="25533" y="201531"/>
                      <a:pt x="25533" y="201531"/>
                    </a:cubicBezTo>
                    <a:cubicBezTo>
                      <a:pt x="39896" y="201531"/>
                      <a:pt x="51067" y="190211"/>
                      <a:pt x="51067" y="175657"/>
                    </a:cubicBezTo>
                    <a:cubicBezTo>
                      <a:pt x="51067" y="149783"/>
                      <a:pt x="51067" y="149783"/>
                      <a:pt x="51067" y="149783"/>
                    </a:cubicBezTo>
                    <a:close/>
                    <a:moveTo>
                      <a:pt x="51067" y="74552"/>
                    </a:moveTo>
                    <a:lnTo>
                      <a:pt x="0" y="74552"/>
                    </a:lnTo>
                    <a:lnTo>
                      <a:pt x="0" y="126300"/>
                    </a:lnTo>
                    <a:lnTo>
                      <a:pt x="51067" y="126300"/>
                    </a:lnTo>
                    <a:close/>
                    <a:moveTo>
                      <a:pt x="51067" y="0"/>
                    </a:moveTo>
                    <a:lnTo>
                      <a:pt x="0" y="0"/>
                    </a:lnTo>
                    <a:lnTo>
                      <a:pt x="0" y="51069"/>
                    </a:lnTo>
                    <a:lnTo>
                      <a:pt x="51067" y="51069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8565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0323015" y="4542182"/>
            <a:ext cx="430242" cy="430242"/>
            <a:chOff x="7654445" y="4368208"/>
            <a:chExt cx="1127118" cy="1127118"/>
          </a:xfrm>
        </p:grpSpPr>
        <p:grpSp>
          <p:nvGrpSpPr>
            <p:cNvPr id="48" name="组合 47"/>
            <p:cNvGrpSpPr/>
            <p:nvPr/>
          </p:nvGrpSpPr>
          <p:grpSpPr>
            <a:xfrm>
              <a:off x="7654445" y="4368208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Freeform 177"/>
            <p:cNvSpPr>
              <a:spLocks noEditPoints="1"/>
            </p:cNvSpPr>
            <p:nvPr/>
          </p:nvSpPr>
          <p:spPr bwMode="auto">
            <a:xfrm>
              <a:off x="7919691" y="4567006"/>
              <a:ext cx="596626" cy="603948"/>
            </a:xfrm>
            <a:custGeom>
              <a:avLst/>
              <a:gdLst>
                <a:gd name="T0" fmla="*/ 46 w 69"/>
                <a:gd name="T1" fmla="*/ 16 h 70"/>
                <a:gd name="T2" fmla="*/ 46 w 69"/>
                <a:gd name="T3" fmla="*/ 34 h 70"/>
                <a:gd name="T4" fmla="*/ 55 w 69"/>
                <a:gd name="T5" fmla="*/ 25 h 70"/>
                <a:gd name="T6" fmla="*/ 46 w 69"/>
                <a:gd name="T7" fmla="*/ 16 h 70"/>
                <a:gd name="T8" fmla="*/ 61 w 69"/>
                <a:gd name="T9" fmla="*/ 9 h 70"/>
                <a:gd name="T10" fmla="*/ 29 w 69"/>
                <a:gd name="T11" fmla="*/ 9 h 70"/>
                <a:gd name="T12" fmla="*/ 26 w 69"/>
                <a:gd name="T13" fmla="*/ 37 h 70"/>
                <a:gd name="T14" fmla="*/ 20 w 69"/>
                <a:gd name="T15" fmla="*/ 43 h 70"/>
                <a:gd name="T16" fmla="*/ 27 w 69"/>
                <a:gd name="T17" fmla="*/ 50 h 70"/>
                <a:gd name="T18" fmla="*/ 33 w 69"/>
                <a:gd name="T19" fmla="*/ 44 h 70"/>
                <a:gd name="T20" fmla="*/ 61 w 69"/>
                <a:gd name="T21" fmla="*/ 41 h 70"/>
                <a:gd name="T22" fmla="*/ 61 w 69"/>
                <a:gd name="T23" fmla="*/ 9 h 70"/>
                <a:gd name="T24" fmla="*/ 34 w 69"/>
                <a:gd name="T25" fmla="*/ 36 h 70"/>
                <a:gd name="T26" fmla="*/ 34 w 69"/>
                <a:gd name="T27" fmla="*/ 14 h 70"/>
                <a:gd name="T28" fmla="*/ 56 w 69"/>
                <a:gd name="T29" fmla="*/ 14 h 70"/>
                <a:gd name="T30" fmla="*/ 56 w 69"/>
                <a:gd name="T31" fmla="*/ 36 h 70"/>
                <a:gd name="T32" fmla="*/ 34 w 69"/>
                <a:gd name="T33" fmla="*/ 36 h 70"/>
                <a:gd name="T34" fmla="*/ 17 w 69"/>
                <a:gd name="T35" fmla="*/ 43 h 70"/>
                <a:gd name="T36" fmla="*/ 0 w 69"/>
                <a:gd name="T37" fmla="*/ 58 h 70"/>
                <a:gd name="T38" fmla="*/ 11 w 69"/>
                <a:gd name="T39" fmla="*/ 70 h 70"/>
                <a:gd name="T40" fmla="*/ 27 w 69"/>
                <a:gd name="T41" fmla="*/ 52 h 70"/>
                <a:gd name="T42" fmla="*/ 17 w 69"/>
                <a:gd name="T43" fmla="*/ 4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70">
                  <a:moveTo>
                    <a:pt x="46" y="16"/>
                  </a:moveTo>
                  <a:cubicBezTo>
                    <a:pt x="50" y="21"/>
                    <a:pt x="52" y="26"/>
                    <a:pt x="46" y="34"/>
                  </a:cubicBezTo>
                  <a:cubicBezTo>
                    <a:pt x="51" y="34"/>
                    <a:pt x="55" y="30"/>
                    <a:pt x="55" y="25"/>
                  </a:cubicBezTo>
                  <a:cubicBezTo>
                    <a:pt x="55" y="20"/>
                    <a:pt x="51" y="16"/>
                    <a:pt x="46" y="16"/>
                  </a:cubicBezTo>
                  <a:close/>
                  <a:moveTo>
                    <a:pt x="61" y="9"/>
                  </a:moveTo>
                  <a:cubicBezTo>
                    <a:pt x="52" y="0"/>
                    <a:pt x="38" y="0"/>
                    <a:pt x="29" y="9"/>
                  </a:cubicBezTo>
                  <a:cubicBezTo>
                    <a:pt x="22" y="16"/>
                    <a:pt x="21" y="28"/>
                    <a:pt x="26" y="37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2" y="49"/>
                    <a:pt x="53" y="48"/>
                    <a:pt x="61" y="41"/>
                  </a:cubicBezTo>
                  <a:cubicBezTo>
                    <a:pt x="69" y="32"/>
                    <a:pt x="69" y="18"/>
                    <a:pt x="61" y="9"/>
                  </a:cubicBezTo>
                  <a:close/>
                  <a:moveTo>
                    <a:pt x="34" y="36"/>
                  </a:moveTo>
                  <a:cubicBezTo>
                    <a:pt x="28" y="30"/>
                    <a:pt x="28" y="20"/>
                    <a:pt x="34" y="14"/>
                  </a:cubicBezTo>
                  <a:cubicBezTo>
                    <a:pt x="40" y="8"/>
                    <a:pt x="50" y="8"/>
                    <a:pt x="56" y="14"/>
                  </a:cubicBezTo>
                  <a:cubicBezTo>
                    <a:pt x="62" y="20"/>
                    <a:pt x="62" y="30"/>
                    <a:pt x="56" y="36"/>
                  </a:cubicBezTo>
                  <a:cubicBezTo>
                    <a:pt x="50" y="42"/>
                    <a:pt x="40" y="42"/>
                    <a:pt x="34" y="36"/>
                  </a:cubicBezTo>
                  <a:close/>
                  <a:moveTo>
                    <a:pt x="17" y="43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27" y="52"/>
                    <a:pt x="27" y="52"/>
                    <a:pt x="27" y="52"/>
                  </a:cubicBezTo>
                  <a:lnTo>
                    <a:pt x="17" y="4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52" name="直接连接符 51"/>
          <p:cNvCxnSpPr/>
          <p:nvPr/>
        </p:nvCxnSpPr>
        <p:spPr>
          <a:xfrm>
            <a:off x="6971959" y="4120381"/>
            <a:ext cx="4686319" cy="0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6"/>
          <p:cNvSpPr/>
          <p:nvPr/>
        </p:nvSpPr>
        <p:spPr>
          <a:xfrm>
            <a:off x="448729" y="1312069"/>
            <a:ext cx="11599829" cy="2874704"/>
          </a:xfrm>
          <a:prstGeom prst="rect">
            <a:avLst/>
          </a:prstGeom>
        </p:spPr>
        <p:txBody>
          <a:bodyPr wrap="square" lIns="128593" tIns="64297" rIns="128593" bIns="64297">
            <a:spAutoFit/>
          </a:bodyPr>
          <a:lstStyle/>
          <a:p>
            <a:pPr marL="457200" indent="-457200">
              <a:lnSpc>
                <a:spcPct val="130000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gợi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ý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nhằm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cung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đề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nghị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quan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đề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nghị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nhất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mục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hồ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sơ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mối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liên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giữa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những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đối</a:t>
            </a:r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 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tượng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này</a:t>
            </a:r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Tổng quan về Hệ thống gợi ý: Recommendation System - HocTrucTuyen123.NET">
            <a:extLst>
              <a:ext uri="{FF2B5EF4-FFF2-40B4-BE49-F238E27FC236}">
                <a16:creationId xmlns:a16="http://schemas.microsoft.com/office/drawing/2014/main" id="{ECEB089D-F9FE-E357-975B-49F2D1C15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58" y="2680221"/>
            <a:ext cx="6291436" cy="38552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7102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7941543" y="4886786"/>
            <a:ext cx="4642922" cy="1375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ập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hợp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mục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 = {i1,…,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ip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} bao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gồm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thuộc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mục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endParaRPr lang="zh-CN" altLang="en-US" sz="22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9007" y="4886786"/>
            <a:ext cx="48991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ập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hợp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U = {u1,…,up} bao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gồm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tin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trên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endParaRPr lang="zh-CN" altLang="en-US" sz="22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341143" y="2192094"/>
            <a:ext cx="4642922" cy="935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ập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hợp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mối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quan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R = (Ui,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Ij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giữa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mục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”</a:t>
            </a:r>
            <a:endParaRPr lang="zh-CN" altLang="en-US" sz="22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457652" y="3107524"/>
            <a:ext cx="1820745" cy="1180725"/>
            <a:chOff x="5185420" y="3217000"/>
            <a:chExt cx="1726964" cy="1119909"/>
          </a:xfrm>
        </p:grpSpPr>
        <p:sp>
          <p:nvSpPr>
            <p:cNvPr id="13" name="Freeform 5"/>
            <p:cNvSpPr/>
            <p:nvPr/>
          </p:nvSpPr>
          <p:spPr bwMode="auto">
            <a:xfrm rot="10800000">
              <a:off x="5185420" y="3217000"/>
              <a:ext cx="1726964" cy="1119909"/>
            </a:xfrm>
            <a:custGeom>
              <a:avLst/>
              <a:gdLst>
                <a:gd name="T0" fmla="*/ 101 w 349"/>
                <a:gd name="T1" fmla="*/ 132 h 227"/>
                <a:gd name="T2" fmla="*/ 136 w 349"/>
                <a:gd name="T3" fmla="*/ 117 h 227"/>
                <a:gd name="T4" fmla="*/ 161 w 349"/>
                <a:gd name="T5" fmla="*/ 71 h 227"/>
                <a:gd name="T6" fmla="*/ 313 w 349"/>
                <a:gd name="T7" fmla="*/ 12 h 227"/>
                <a:gd name="T8" fmla="*/ 329 w 349"/>
                <a:gd name="T9" fmla="*/ 3 h 227"/>
                <a:gd name="T10" fmla="*/ 345 w 349"/>
                <a:gd name="T11" fmla="*/ 3 h 227"/>
                <a:gd name="T12" fmla="*/ 348 w 349"/>
                <a:gd name="T13" fmla="*/ 18 h 227"/>
                <a:gd name="T14" fmla="*/ 329 w 349"/>
                <a:gd name="T15" fmla="*/ 68 h 227"/>
                <a:gd name="T16" fmla="*/ 249 w 349"/>
                <a:gd name="T17" fmla="*/ 190 h 227"/>
                <a:gd name="T18" fmla="*/ 223 w 349"/>
                <a:gd name="T19" fmla="*/ 196 h 227"/>
                <a:gd name="T20" fmla="*/ 201 w 349"/>
                <a:gd name="T21" fmla="*/ 195 h 227"/>
                <a:gd name="T22" fmla="*/ 192 w 349"/>
                <a:gd name="T23" fmla="*/ 199 h 227"/>
                <a:gd name="T24" fmla="*/ 24 w 349"/>
                <a:gd name="T25" fmla="*/ 144 h 227"/>
                <a:gd name="T26" fmla="*/ 24 w 349"/>
                <a:gd name="T27" fmla="*/ 50 h 227"/>
                <a:gd name="T28" fmla="*/ 52 w 349"/>
                <a:gd name="T29" fmla="*/ 46 h 227"/>
                <a:gd name="T30" fmla="*/ 100 w 349"/>
                <a:gd name="T31" fmla="*/ 88 h 227"/>
                <a:gd name="T32" fmla="*/ 107 w 349"/>
                <a:gd name="T33" fmla="*/ 117 h 227"/>
                <a:gd name="T34" fmla="*/ 101 w 349"/>
                <a:gd name="T35" fmla="*/ 13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9" h="227">
                  <a:moveTo>
                    <a:pt x="101" y="132"/>
                  </a:moveTo>
                  <a:cubicBezTo>
                    <a:pt x="115" y="126"/>
                    <a:pt x="126" y="121"/>
                    <a:pt x="136" y="117"/>
                  </a:cubicBezTo>
                  <a:cubicBezTo>
                    <a:pt x="122" y="80"/>
                    <a:pt x="122" y="80"/>
                    <a:pt x="161" y="71"/>
                  </a:cubicBezTo>
                  <a:cubicBezTo>
                    <a:pt x="215" y="60"/>
                    <a:pt x="266" y="40"/>
                    <a:pt x="313" y="12"/>
                  </a:cubicBezTo>
                  <a:cubicBezTo>
                    <a:pt x="318" y="9"/>
                    <a:pt x="323" y="5"/>
                    <a:pt x="329" y="3"/>
                  </a:cubicBezTo>
                  <a:cubicBezTo>
                    <a:pt x="334" y="1"/>
                    <a:pt x="342" y="0"/>
                    <a:pt x="345" y="3"/>
                  </a:cubicBezTo>
                  <a:cubicBezTo>
                    <a:pt x="348" y="5"/>
                    <a:pt x="349" y="13"/>
                    <a:pt x="348" y="18"/>
                  </a:cubicBezTo>
                  <a:cubicBezTo>
                    <a:pt x="342" y="35"/>
                    <a:pt x="338" y="53"/>
                    <a:pt x="329" y="68"/>
                  </a:cubicBezTo>
                  <a:cubicBezTo>
                    <a:pt x="303" y="110"/>
                    <a:pt x="276" y="150"/>
                    <a:pt x="249" y="190"/>
                  </a:cubicBezTo>
                  <a:cubicBezTo>
                    <a:pt x="243" y="200"/>
                    <a:pt x="235" y="201"/>
                    <a:pt x="223" y="196"/>
                  </a:cubicBezTo>
                  <a:cubicBezTo>
                    <a:pt x="217" y="193"/>
                    <a:pt x="209" y="195"/>
                    <a:pt x="201" y="195"/>
                  </a:cubicBezTo>
                  <a:cubicBezTo>
                    <a:pt x="198" y="195"/>
                    <a:pt x="195" y="197"/>
                    <a:pt x="192" y="199"/>
                  </a:cubicBezTo>
                  <a:cubicBezTo>
                    <a:pt x="133" y="227"/>
                    <a:pt x="76" y="216"/>
                    <a:pt x="24" y="144"/>
                  </a:cubicBezTo>
                  <a:cubicBezTo>
                    <a:pt x="0" y="110"/>
                    <a:pt x="8" y="81"/>
                    <a:pt x="24" y="50"/>
                  </a:cubicBezTo>
                  <a:cubicBezTo>
                    <a:pt x="32" y="33"/>
                    <a:pt x="38" y="33"/>
                    <a:pt x="52" y="46"/>
                  </a:cubicBezTo>
                  <a:cubicBezTo>
                    <a:pt x="68" y="60"/>
                    <a:pt x="83" y="75"/>
                    <a:pt x="100" y="88"/>
                  </a:cubicBezTo>
                  <a:cubicBezTo>
                    <a:pt x="111" y="97"/>
                    <a:pt x="117" y="104"/>
                    <a:pt x="107" y="117"/>
                  </a:cubicBezTo>
                  <a:cubicBezTo>
                    <a:pt x="105" y="120"/>
                    <a:pt x="104" y="124"/>
                    <a:pt x="101" y="132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172"/>
            <p:cNvSpPr>
              <a:spLocks noChangeAspect="1" noEditPoints="1"/>
            </p:cNvSpPr>
            <p:nvPr/>
          </p:nvSpPr>
          <p:spPr bwMode="auto">
            <a:xfrm>
              <a:off x="5722714" y="3561367"/>
              <a:ext cx="243746" cy="258980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6406" tIns="48203" rIns="96406" bIns="48203" numCol="1" anchor="t" anchorCtr="0" compatLnSpc="1"/>
            <a:lstStyle/>
            <a:p>
              <a:endParaRPr lang="zh-CN" altLang="en-US" sz="19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47340" y="3970997"/>
            <a:ext cx="1299351" cy="1840056"/>
            <a:chOff x="6218981" y="4035998"/>
            <a:chExt cx="1232425" cy="1745280"/>
          </a:xfrm>
        </p:grpSpPr>
        <p:sp>
          <p:nvSpPr>
            <p:cNvPr id="15" name="Freeform 7"/>
            <p:cNvSpPr/>
            <p:nvPr/>
          </p:nvSpPr>
          <p:spPr bwMode="auto">
            <a:xfrm rot="10800000">
              <a:off x="6218981" y="4035998"/>
              <a:ext cx="1232425" cy="1745280"/>
            </a:xfrm>
            <a:custGeom>
              <a:avLst/>
              <a:gdLst>
                <a:gd name="T0" fmla="*/ 129 w 249"/>
                <a:gd name="T1" fmla="*/ 78 h 354"/>
                <a:gd name="T2" fmla="*/ 123 w 249"/>
                <a:gd name="T3" fmla="*/ 116 h 354"/>
                <a:gd name="T4" fmla="*/ 128 w 249"/>
                <a:gd name="T5" fmla="*/ 120 h 354"/>
                <a:gd name="T6" fmla="*/ 149 w 249"/>
                <a:gd name="T7" fmla="*/ 157 h 354"/>
                <a:gd name="T8" fmla="*/ 113 w 249"/>
                <a:gd name="T9" fmla="*/ 326 h 354"/>
                <a:gd name="T10" fmla="*/ 113 w 249"/>
                <a:gd name="T11" fmla="*/ 337 h 354"/>
                <a:gd name="T12" fmla="*/ 105 w 249"/>
                <a:gd name="T13" fmla="*/ 354 h 354"/>
                <a:gd name="T14" fmla="*/ 89 w 249"/>
                <a:gd name="T15" fmla="*/ 346 h 354"/>
                <a:gd name="T16" fmla="*/ 21 w 249"/>
                <a:gd name="T17" fmla="*/ 229 h 354"/>
                <a:gd name="T18" fmla="*/ 2 w 249"/>
                <a:gd name="T19" fmla="*/ 170 h 354"/>
                <a:gd name="T20" fmla="*/ 10 w 249"/>
                <a:gd name="T21" fmla="*/ 147 h 354"/>
                <a:gd name="T22" fmla="*/ 24 w 249"/>
                <a:gd name="T23" fmla="*/ 123 h 354"/>
                <a:gd name="T24" fmla="*/ 143 w 249"/>
                <a:gd name="T25" fmla="*/ 9 h 354"/>
                <a:gd name="T26" fmla="*/ 238 w 249"/>
                <a:gd name="T27" fmla="*/ 56 h 354"/>
                <a:gd name="T28" fmla="*/ 224 w 249"/>
                <a:gd name="T29" fmla="*/ 85 h 354"/>
                <a:gd name="T30" fmla="*/ 182 w 249"/>
                <a:gd name="T31" fmla="*/ 95 h 354"/>
                <a:gd name="T32" fmla="*/ 129 w 249"/>
                <a:gd name="T33" fmla="*/ 7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354">
                  <a:moveTo>
                    <a:pt x="129" y="78"/>
                  </a:moveTo>
                  <a:cubicBezTo>
                    <a:pt x="127" y="94"/>
                    <a:pt x="125" y="105"/>
                    <a:pt x="123" y="116"/>
                  </a:cubicBezTo>
                  <a:cubicBezTo>
                    <a:pt x="126" y="118"/>
                    <a:pt x="127" y="119"/>
                    <a:pt x="128" y="120"/>
                  </a:cubicBezTo>
                  <a:cubicBezTo>
                    <a:pt x="163" y="124"/>
                    <a:pt x="163" y="124"/>
                    <a:pt x="149" y="157"/>
                  </a:cubicBezTo>
                  <a:cubicBezTo>
                    <a:pt x="127" y="211"/>
                    <a:pt x="115" y="267"/>
                    <a:pt x="113" y="326"/>
                  </a:cubicBezTo>
                  <a:cubicBezTo>
                    <a:pt x="113" y="330"/>
                    <a:pt x="114" y="334"/>
                    <a:pt x="113" y="337"/>
                  </a:cubicBezTo>
                  <a:cubicBezTo>
                    <a:pt x="111" y="343"/>
                    <a:pt x="108" y="349"/>
                    <a:pt x="105" y="354"/>
                  </a:cubicBezTo>
                  <a:cubicBezTo>
                    <a:pt x="99" y="351"/>
                    <a:pt x="92" y="350"/>
                    <a:pt x="89" y="346"/>
                  </a:cubicBezTo>
                  <a:cubicBezTo>
                    <a:pt x="65" y="307"/>
                    <a:pt x="42" y="269"/>
                    <a:pt x="21" y="229"/>
                  </a:cubicBezTo>
                  <a:cubicBezTo>
                    <a:pt x="11" y="211"/>
                    <a:pt x="6" y="190"/>
                    <a:pt x="2" y="170"/>
                  </a:cubicBezTo>
                  <a:cubicBezTo>
                    <a:pt x="0" y="163"/>
                    <a:pt x="6" y="154"/>
                    <a:pt x="10" y="147"/>
                  </a:cubicBezTo>
                  <a:cubicBezTo>
                    <a:pt x="14" y="139"/>
                    <a:pt x="23" y="131"/>
                    <a:pt x="24" y="123"/>
                  </a:cubicBezTo>
                  <a:cubicBezTo>
                    <a:pt x="36" y="50"/>
                    <a:pt x="60" y="26"/>
                    <a:pt x="143" y="9"/>
                  </a:cubicBezTo>
                  <a:cubicBezTo>
                    <a:pt x="187" y="0"/>
                    <a:pt x="218" y="18"/>
                    <a:pt x="238" y="56"/>
                  </a:cubicBezTo>
                  <a:cubicBezTo>
                    <a:pt x="249" y="76"/>
                    <a:pt x="246" y="81"/>
                    <a:pt x="224" y="85"/>
                  </a:cubicBezTo>
                  <a:cubicBezTo>
                    <a:pt x="210" y="88"/>
                    <a:pt x="196" y="91"/>
                    <a:pt x="182" y="95"/>
                  </a:cubicBezTo>
                  <a:cubicBezTo>
                    <a:pt x="151" y="105"/>
                    <a:pt x="152" y="105"/>
                    <a:pt x="129" y="78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2" name="组合 31"/>
            <p:cNvGrpSpPr>
              <a:grpSpLocks noChangeAspect="1"/>
            </p:cNvGrpSpPr>
            <p:nvPr/>
          </p:nvGrpSpPr>
          <p:grpSpPr>
            <a:xfrm>
              <a:off x="6936505" y="4759878"/>
              <a:ext cx="293248" cy="249518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33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/>
              <a:lstStyle/>
              <a:p>
                <a:endParaRPr lang="zh-CN" altLang="en-US" sz="19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/>
              <a:lstStyle/>
              <a:p>
                <a:endParaRPr lang="zh-CN" altLang="en-US" sz="19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905908" y="4364292"/>
            <a:ext cx="1641431" cy="1462113"/>
            <a:chOff x="4740594" y="4436340"/>
            <a:chExt cx="1556885" cy="1386804"/>
          </a:xfrm>
        </p:grpSpPr>
        <p:sp>
          <p:nvSpPr>
            <p:cNvPr id="14" name="Freeform 6"/>
            <p:cNvSpPr/>
            <p:nvPr/>
          </p:nvSpPr>
          <p:spPr bwMode="auto">
            <a:xfrm rot="10800000">
              <a:off x="4740594" y="4436340"/>
              <a:ext cx="1556885" cy="1386804"/>
            </a:xfrm>
            <a:custGeom>
              <a:avLst/>
              <a:gdLst>
                <a:gd name="T0" fmla="*/ 227 w 315"/>
                <a:gd name="T1" fmla="*/ 173 h 281"/>
                <a:gd name="T2" fmla="*/ 212 w 315"/>
                <a:gd name="T3" fmla="*/ 160 h 281"/>
                <a:gd name="T4" fmla="*/ 188 w 315"/>
                <a:gd name="T5" fmla="*/ 164 h 281"/>
                <a:gd name="T6" fmla="*/ 160 w 315"/>
                <a:gd name="T7" fmla="*/ 165 h 281"/>
                <a:gd name="T8" fmla="*/ 17 w 315"/>
                <a:gd name="T9" fmla="*/ 40 h 281"/>
                <a:gd name="T10" fmla="*/ 0 w 315"/>
                <a:gd name="T11" fmla="*/ 22 h 281"/>
                <a:gd name="T12" fmla="*/ 22 w 315"/>
                <a:gd name="T13" fmla="*/ 11 h 281"/>
                <a:gd name="T14" fmla="*/ 208 w 315"/>
                <a:gd name="T15" fmla="*/ 18 h 281"/>
                <a:gd name="T16" fmla="*/ 226 w 315"/>
                <a:gd name="T17" fmla="*/ 35 h 281"/>
                <a:gd name="T18" fmla="*/ 243 w 315"/>
                <a:gd name="T19" fmla="*/ 61 h 281"/>
                <a:gd name="T20" fmla="*/ 277 w 315"/>
                <a:gd name="T21" fmla="*/ 235 h 281"/>
                <a:gd name="T22" fmla="*/ 193 w 315"/>
                <a:gd name="T23" fmla="*/ 281 h 281"/>
                <a:gd name="T24" fmla="*/ 178 w 315"/>
                <a:gd name="T25" fmla="*/ 261 h 281"/>
                <a:gd name="T26" fmla="*/ 193 w 315"/>
                <a:gd name="T27" fmla="*/ 194 h 281"/>
                <a:gd name="T28" fmla="*/ 227 w 315"/>
                <a:gd name="T29" fmla="*/ 17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5" h="281">
                  <a:moveTo>
                    <a:pt x="227" y="173"/>
                  </a:moveTo>
                  <a:cubicBezTo>
                    <a:pt x="221" y="167"/>
                    <a:pt x="217" y="164"/>
                    <a:pt x="212" y="160"/>
                  </a:cubicBezTo>
                  <a:cubicBezTo>
                    <a:pt x="202" y="150"/>
                    <a:pt x="195" y="150"/>
                    <a:pt x="188" y="164"/>
                  </a:cubicBezTo>
                  <a:cubicBezTo>
                    <a:pt x="179" y="181"/>
                    <a:pt x="172" y="181"/>
                    <a:pt x="160" y="165"/>
                  </a:cubicBezTo>
                  <a:cubicBezTo>
                    <a:pt x="121" y="114"/>
                    <a:pt x="72" y="73"/>
                    <a:pt x="17" y="40"/>
                  </a:cubicBezTo>
                  <a:cubicBezTo>
                    <a:pt x="10" y="36"/>
                    <a:pt x="6" y="28"/>
                    <a:pt x="0" y="22"/>
                  </a:cubicBezTo>
                  <a:cubicBezTo>
                    <a:pt x="7" y="18"/>
                    <a:pt x="14" y="12"/>
                    <a:pt x="22" y="11"/>
                  </a:cubicBezTo>
                  <a:cubicBezTo>
                    <a:pt x="84" y="0"/>
                    <a:pt x="146" y="2"/>
                    <a:pt x="208" y="18"/>
                  </a:cubicBezTo>
                  <a:cubicBezTo>
                    <a:pt x="215" y="20"/>
                    <a:pt x="221" y="28"/>
                    <a:pt x="226" y="35"/>
                  </a:cubicBezTo>
                  <a:cubicBezTo>
                    <a:pt x="233" y="43"/>
                    <a:pt x="235" y="56"/>
                    <a:pt x="243" y="61"/>
                  </a:cubicBezTo>
                  <a:cubicBezTo>
                    <a:pt x="295" y="97"/>
                    <a:pt x="315" y="152"/>
                    <a:pt x="277" y="235"/>
                  </a:cubicBezTo>
                  <a:cubicBezTo>
                    <a:pt x="259" y="274"/>
                    <a:pt x="230" y="281"/>
                    <a:pt x="193" y="281"/>
                  </a:cubicBezTo>
                  <a:cubicBezTo>
                    <a:pt x="179" y="281"/>
                    <a:pt x="174" y="276"/>
                    <a:pt x="178" y="261"/>
                  </a:cubicBezTo>
                  <a:cubicBezTo>
                    <a:pt x="184" y="239"/>
                    <a:pt x="190" y="216"/>
                    <a:pt x="193" y="194"/>
                  </a:cubicBezTo>
                  <a:cubicBezTo>
                    <a:pt x="196" y="173"/>
                    <a:pt x="213" y="180"/>
                    <a:pt x="227" y="173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377065" y="5317740"/>
              <a:ext cx="277069" cy="277339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36" name="Freeform 5"/>
              <p:cNvSpPr/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/>
              <a:lstStyle/>
              <a:p>
                <a:endParaRPr lang="zh-CN" altLang="en-US" sz="19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6"/>
              <p:cNvSpPr/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/>
              <a:lstStyle/>
              <a:p>
                <a:endParaRPr lang="zh-CN" altLang="en-US" sz="19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7"/>
              <p:cNvSpPr/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/>
              <a:lstStyle/>
              <a:p>
                <a:endParaRPr lang="zh-CN" altLang="en-US" sz="19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8"/>
              <p:cNvSpPr/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/>
              <a:lstStyle/>
              <a:p>
                <a:endParaRPr lang="zh-CN" altLang="en-US" sz="190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E2D1321-DB95-2B82-BE8F-B89A98B20D3B}"/>
              </a:ext>
            </a:extLst>
          </p:cNvPr>
          <p:cNvSpPr txBox="1"/>
          <p:nvPr/>
        </p:nvSpPr>
        <p:spPr>
          <a:xfrm>
            <a:off x="967000" y="933337"/>
            <a:ext cx="10802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Cấu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trúc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gợi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ý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gồm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chính</a:t>
            </a: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1540237" y="693159"/>
            <a:ext cx="3028776" cy="528221"/>
          </a:xfrm>
          <a:prstGeom prst="rect">
            <a:avLst/>
          </a:prstGeom>
        </p:spPr>
        <p:txBody>
          <a:bodyPr wrap="none" lIns="96392" tIns="48196" rIns="96392" bIns="48196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Lý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do </a:t>
            </a:r>
            <a:r>
              <a:rPr lang="en-US" altLang="zh-CN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chọn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đề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tài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?</a:t>
            </a:r>
          </a:p>
        </p:txBody>
      </p:sp>
      <p:sp>
        <p:nvSpPr>
          <p:cNvPr id="70" name="矩形 69"/>
          <p:cNvSpPr/>
          <p:nvPr/>
        </p:nvSpPr>
        <p:spPr>
          <a:xfrm>
            <a:off x="1460823" y="2155600"/>
            <a:ext cx="10081119" cy="885241"/>
          </a:xfrm>
          <a:prstGeom prst="rect">
            <a:avLst/>
          </a:prstGeom>
        </p:spPr>
        <p:txBody>
          <a:bodyPr wrap="square" lIns="96392" tIns="48196" rIns="96392" bIns="48196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Một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hệ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thống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gợi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ý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không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thể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triển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khai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nếu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chưa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qua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đánh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giá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.</a:t>
            </a:r>
          </a:p>
          <a:p>
            <a:endParaRPr lang="en-US" altLang="zh-CN" sz="232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439676" y="3256285"/>
            <a:ext cx="10246283" cy="1389995"/>
          </a:xfrm>
          <a:prstGeom prst="rect">
            <a:avLst/>
          </a:prstGeom>
        </p:spPr>
        <p:txBody>
          <a:bodyPr wrap="square" lIns="96392" tIns="48196" rIns="96392" bIns="48196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Việc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đánh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giá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một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hệ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thống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gợi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ý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là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cần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thiết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vì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hiệu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quả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của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hệ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thống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gợi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ý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không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chỉ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thuộc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vào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đặc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điểm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dữ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liệu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mà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còn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phụ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thuộc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vào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mục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đích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gợi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ý</a:t>
            </a:r>
          </a:p>
        </p:txBody>
      </p:sp>
      <p:sp>
        <p:nvSpPr>
          <p:cNvPr id="74" name="矩形 73"/>
          <p:cNvSpPr/>
          <p:nvPr/>
        </p:nvSpPr>
        <p:spPr>
          <a:xfrm>
            <a:off x="1390815" y="5003301"/>
            <a:ext cx="10007111" cy="1316129"/>
          </a:xfrm>
          <a:prstGeom prst="rect">
            <a:avLst/>
          </a:prstGeom>
        </p:spPr>
        <p:txBody>
          <a:bodyPr wrap="square" lIns="96392" tIns="48196" rIns="96392" bIns="48196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Một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vài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hệ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thống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chú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ý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đến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tính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đa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dạng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của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dữ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liệu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nhưng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một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số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khác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lại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chú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trọng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đến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tính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mới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của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dữ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liệu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endParaRPr lang="en-US" altLang="zh-CN" sz="232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0" grpId="0"/>
      <p:bldP spid="72" grpId="0"/>
      <p:bldP spid="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15" name="等腰三角形-1"/>
          <p:cNvSpPr/>
          <p:nvPr/>
        </p:nvSpPr>
        <p:spPr>
          <a:xfrm rot="5400000">
            <a:off x="-636472" y="1817937"/>
            <a:ext cx="2709833" cy="14368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直角三角形-3"/>
          <p:cNvSpPr/>
          <p:nvPr/>
        </p:nvSpPr>
        <p:spPr>
          <a:xfrm rot="5400000">
            <a:off x="-18258" y="-12032"/>
            <a:ext cx="3500603" cy="3500603"/>
          </a:xfrm>
          <a:prstGeom prst="rtTriangle">
            <a:avLst/>
          </a:prstGeom>
          <a:solidFill>
            <a:srgbClr val="0037E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矩形-9"/>
          <p:cNvSpPr/>
          <p:nvPr/>
        </p:nvSpPr>
        <p:spPr>
          <a:xfrm>
            <a:off x="2468936" y="807590"/>
            <a:ext cx="101531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Việc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đánh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giá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mô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hình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giải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quyết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những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vấn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đề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:  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8" name="直角三角形-2"/>
          <p:cNvSpPr/>
          <p:nvPr/>
        </p:nvSpPr>
        <p:spPr>
          <a:xfrm rot="16200000">
            <a:off x="2065309" y="902260"/>
            <a:ext cx="333879" cy="333879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-4"/>
          <p:cNvCxnSpPr/>
          <p:nvPr>
            <p:custDataLst>
              <p:tags r:id="rId1"/>
            </p:custDataLst>
          </p:nvPr>
        </p:nvCxnSpPr>
        <p:spPr>
          <a:xfrm>
            <a:off x="6429375" y="258331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-8">
            <a:hlinkClick r:id="" action="ppaction://noaction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69419" y="1718151"/>
            <a:ext cx="7448387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800" dirty="0" err="1">
                <a:solidFill>
                  <a:schemeClr val="bg1"/>
                </a:solidFill>
              </a:rPr>
              <a:t>Mô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hình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được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huấn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luyện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thành</a:t>
            </a:r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</a:rPr>
              <a:t>công</a:t>
            </a:r>
            <a:r>
              <a:rPr lang="en-US" altLang="zh-CN" sz="2800" dirty="0">
                <a:solidFill>
                  <a:schemeClr val="bg1"/>
                </a:solidFill>
              </a:rPr>
              <a:t> hay </a:t>
            </a:r>
            <a:r>
              <a:rPr lang="en-US" altLang="zh-CN" sz="2800" dirty="0" err="1">
                <a:solidFill>
                  <a:schemeClr val="bg1"/>
                </a:solidFill>
              </a:rPr>
              <a:t>chưa</a:t>
            </a:r>
            <a:r>
              <a:rPr lang="en-US" altLang="zh-CN" sz="28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1" name="矩形-7">
            <a:hlinkClick r:id="" action="ppaction://noaction"/>
          </p:cNvPr>
          <p:cNvSpPr/>
          <p:nvPr>
            <p:custDataLst>
              <p:tags r:id="rId3"/>
            </p:custDataLst>
          </p:nvPr>
        </p:nvSpPr>
        <p:spPr>
          <a:xfrm>
            <a:off x="2309327" y="1738269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1</a:t>
            </a:r>
            <a:endParaRPr lang="zh-CN" altLang="en-US" sz="464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2" name="矩形-6">
            <a:hlinkClick r:id="" action="ppaction://noaction"/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902481" y="2744029"/>
            <a:ext cx="6839262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đâu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23" name="矩形-5">
            <a:hlinkClick r:id="" action="ppaction://noaction"/>
          </p:cNvPr>
          <p:cNvSpPr/>
          <p:nvPr>
            <p:custDataLst>
              <p:tags r:id="rId5"/>
            </p:custDataLst>
          </p:nvPr>
        </p:nvSpPr>
        <p:spPr>
          <a:xfrm>
            <a:off x="2345077" y="2736971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2</a:t>
            </a:r>
            <a:endParaRPr lang="zh-CN" altLang="en-US" sz="464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4" name="矩形-4">
            <a:hlinkClick r:id="" action="ppaction://noaction"/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02481" y="3822205"/>
            <a:ext cx="6110062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25" name="矩形-3">
            <a:hlinkClick r:id="" action="ppaction://noaction"/>
          </p:cNvPr>
          <p:cNvSpPr/>
          <p:nvPr>
            <p:custDataLst>
              <p:tags r:id="rId7"/>
            </p:custDataLst>
          </p:nvPr>
        </p:nvSpPr>
        <p:spPr>
          <a:xfrm>
            <a:off x="2181526" y="3783604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3</a:t>
            </a:r>
            <a:endParaRPr lang="zh-CN" altLang="en-US" sz="464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6" name="矩形-2">
            <a:hlinkClick r:id="" action="ppaction://noaction"/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16807" y="4597839"/>
            <a:ext cx="7848871" cy="2275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>
              <a:buNone/>
            </a:pP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altLang="zh-CN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-1">
            <a:hlinkClick r:id="" action="ppaction://noaction"/>
          </p:cNvPr>
          <p:cNvSpPr/>
          <p:nvPr>
            <p:custDataLst>
              <p:tags r:id="rId9"/>
            </p:custDataLst>
          </p:nvPr>
        </p:nvSpPr>
        <p:spPr>
          <a:xfrm>
            <a:off x="2181526" y="4756412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4</a:t>
            </a:r>
            <a:endParaRPr lang="zh-CN" altLang="en-US" sz="464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28" name="直接连接符-3"/>
          <p:cNvCxnSpPr/>
          <p:nvPr>
            <p:custDataLst>
              <p:tags r:id="rId10"/>
            </p:custDataLst>
          </p:nvPr>
        </p:nvCxnSpPr>
        <p:spPr>
          <a:xfrm>
            <a:off x="5517952" y="3459632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-2"/>
          <p:cNvCxnSpPr/>
          <p:nvPr>
            <p:custDataLst>
              <p:tags r:id="rId11"/>
            </p:custDataLst>
          </p:nvPr>
        </p:nvCxnSpPr>
        <p:spPr>
          <a:xfrm>
            <a:off x="4481075" y="4515884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-1"/>
          <p:cNvCxnSpPr/>
          <p:nvPr>
            <p:custDataLst>
              <p:tags r:id="rId12"/>
            </p:custDataLst>
          </p:nvPr>
        </p:nvCxnSpPr>
        <p:spPr>
          <a:xfrm>
            <a:off x="3420493" y="555523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任意多边形 57"/>
          <p:cNvSpPr/>
          <p:nvPr/>
        </p:nvSpPr>
        <p:spPr>
          <a:xfrm rot="5400000">
            <a:off x="2036180" y="1577463"/>
            <a:ext cx="1585494" cy="762667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59"/>
          <p:cNvSpPr/>
          <p:nvPr/>
        </p:nvSpPr>
        <p:spPr>
          <a:xfrm rot="18900000">
            <a:off x="413922" y="1387413"/>
            <a:ext cx="1117018" cy="1132103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58"/>
          <p:cNvSpPr/>
          <p:nvPr/>
        </p:nvSpPr>
        <p:spPr>
          <a:xfrm rot="18900000" flipV="1">
            <a:off x="1285534" y="2258097"/>
            <a:ext cx="1117018" cy="1132103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56"/>
          <p:cNvSpPr/>
          <p:nvPr/>
        </p:nvSpPr>
        <p:spPr>
          <a:xfrm rot="2700000">
            <a:off x="1265451" y="513499"/>
            <a:ext cx="1117018" cy="1132103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 flipH="1">
            <a:off x="0" y="1079550"/>
            <a:ext cx="3725255" cy="1574661"/>
          </a:xfrm>
          <a:prstGeom prst="rect">
            <a:avLst/>
          </a:prstGeom>
        </p:spPr>
        <p:txBody>
          <a:bodyPr wrap="square" lIns="96392" tIns="48196" rIns="96392" bIns="48196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RS</a:t>
            </a:r>
            <a:endParaRPr lang="en-US" altLang="zh-CN" sz="32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860544" y="2176165"/>
            <a:ext cx="8654959" cy="3790652"/>
          </a:xfrm>
          <a:prstGeom prst="rect">
            <a:avLst/>
          </a:prstGeom>
        </p:spPr>
        <p:txBody>
          <a:bodyPr wrap="square" lIns="96392" tIns="48196" rIns="96392" bIns="48196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Tiêu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chí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định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lượng</a:t>
            </a:r>
            <a:endParaRPr lang="en-US" altLang="zh-CN" sz="4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Tiêu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chí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định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tính</a:t>
            </a:r>
            <a:endParaRPr lang="en-US" altLang="zh-CN" sz="4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Cũng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như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các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phương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pháp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đánh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giá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của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chúng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  <a:p>
            <a:endParaRPr lang="en-US" altLang="zh-CN" sz="40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44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59" grpId="0" animBg="1"/>
      <p:bldP spid="57" grpId="0" animBg="1"/>
      <p:bldP spid="61" grpId="0"/>
      <p:bldP spid="7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4"/>
</p:tagLst>
</file>

<file path=ppt/theme/theme1.xml><?xml version="1.0" encoding="utf-8"?>
<a:theme xmlns:a="http://schemas.openxmlformats.org/drawingml/2006/main" name="1_自定义设计方案">
  <a:themeElements>
    <a:clrScheme name="0105医疗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1C1"/>
      </a:accent1>
      <a:accent2>
        <a:srgbClr val="01B0F1"/>
      </a:accent2>
      <a:accent3>
        <a:srgbClr val="0071C1"/>
      </a:accent3>
      <a:accent4>
        <a:srgbClr val="01B0F1"/>
      </a:accent4>
      <a:accent5>
        <a:srgbClr val="0071C1"/>
      </a:accent5>
      <a:accent6>
        <a:srgbClr val="01B0F1"/>
      </a:accent6>
      <a:hlink>
        <a:srgbClr val="0071C1"/>
      </a:hlink>
      <a:folHlink>
        <a:srgbClr val="01B0F1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3140</Words>
  <Application>Microsoft Office PowerPoint</Application>
  <PresentationFormat>Custom</PresentationFormat>
  <Paragraphs>254</Paragraphs>
  <Slides>44</Slides>
  <Notes>44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Cambria Math</vt:lpstr>
      <vt:lpstr>Courier New</vt:lpstr>
      <vt:lpstr>Open Sans</vt:lpstr>
      <vt:lpstr>Times New Roman</vt:lpstr>
      <vt:lpstr>Wingdings</vt:lpstr>
      <vt:lpstr>Yeseva One</vt:lpstr>
      <vt:lpstr>1_自定义设计方案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54</dc:title>
  <dc:creator/>
  <cp:lastModifiedBy/>
  <cp:revision>2</cp:revision>
  <dcterms:created xsi:type="dcterms:W3CDTF">2017-10-11T07:33:00Z</dcterms:created>
  <dcterms:modified xsi:type="dcterms:W3CDTF">2022-11-15T15:26:17Z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